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  <p:sldMasterId id="2147483752" r:id="rId4"/>
  </p:sldMasterIdLst>
  <p:notesMasterIdLst>
    <p:notesMasterId r:id="rId52"/>
  </p:notesMasterIdLst>
  <p:sldIdLst>
    <p:sldId id="296" r:id="rId5"/>
    <p:sldId id="495" r:id="rId6"/>
    <p:sldId id="498" r:id="rId7"/>
    <p:sldId id="508" r:id="rId8"/>
    <p:sldId id="510" r:id="rId9"/>
    <p:sldId id="512" r:id="rId10"/>
    <p:sldId id="509" r:id="rId11"/>
    <p:sldId id="496" r:id="rId12"/>
    <p:sldId id="497" r:id="rId13"/>
    <p:sldId id="515" r:id="rId14"/>
    <p:sldId id="499" r:id="rId15"/>
    <p:sldId id="501" r:id="rId16"/>
    <p:sldId id="516" r:id="rId17"/>
    <p:sldId id="503" r:id="rId18"/>
    <p:sldId id="504" r:id="rId19"/>
    <p:sldId id="505" r:id="rId20"/>
    <p:sldId id="506" r:id="rId21"/>
    <p:sldId id="507" r:id="rId22"/>
    <p:sldId id="519" r:id="rId23"/>
    <p:sldId id="520" r:id="rId24"/>
    <p:sldId id="297" r:id="rId25"/>
    <p:sldId id="432" r:id="rId26"/>
    <p:sldId id="521" r:id="rId27"/>
    <p:sldId id="437" r:id="rId28"/>
    <p:sldId id="436" r:id="rId29"/>
    <p:sldId id="424" r:id="rId30"/>
    <p:sldId id="431" r:id="rId31"/>
    <p:sldId id="433" r:id="rId32"/>
    <p:sldId id="434" r:id="rId33"/>
    <p:sldId id="264" r:id="rId34"/>
    <p:sldId id="317" r:id="rId35"/>
    <p:sldId id="438" r:id="rId36"/>
    <p:sldId id="439" r:id="rId37"/>
    <p:sldId id="440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513" r:id="rId49"/>
    <p:sldId id="514" r:id="rId50"/>
    <p:sldId id="5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8D1"/>
    <a:srgbClr val="6825AB"/>
    <a:srgbClr val="94FD7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nader\My%20Documents\Downloads\&#1605;&#1575;&#1578;&#1585;&#1610;&#1587;%20&#1580;&#1575;&#1610;&#1711;&#1575;&#1607;%20&#1610;&#1575;&#1576;&#1610;%20&#1605;&#1581;&#1589;&#1608;&#1604;%20&#1576;&#1575;&#1586;&#1575;&#1585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nader\My%20Documents\Downloads\&#1605;&#1575;&#1578;&#1585;&#1610;&#1587;%20&#1580;&#1575;&#1610;&#1711;&#1575;&#1607;%20&#1610;&#1575;&#1576;&#1610;%20&#1605;&#1581;&#1589;&#1608;&#1604;%20&#1576;&#1575;&#1586;&#1575;&#1585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nader\My%20Documents\Downloads\&#1605;&#1575;&#1578;&#1585;&#1610;&#1587;%20&#1580;&#1575;&#1610;&#1711;&#1575;&#1607;%20&#1610;&#1575;&#1576;&#1610;%20&#1605;&#1581;&#1589;&#1608;&#1604;%20&#1576;&#1575;&#1586;&#1575;&#1585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OMPANIES\Roya\&#1605;&#1575;&#1578;&#1585;&#1740;&#1587;&#1607;&#1575;&#1740;%20&#1580;&#1584;&#1575;&#1576;&#1740;&#1578;%20&#1576;&#1575;&#1586;&#1575;&#1585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>
                <a:cs typeface="B Nazanin" pitchFamily="2" charset="-78"/>
              </a:defRPr>
            </a:pPr>
            <a:r>
              <a:rPr lang="fa-IR" sz="1200">
                <a:cs typeface="B Nazanin" pitchFamily="2" charset="-78"/>
              </a:rPr>
              <a:t>     جذابیت بالای بازار</a:t>
            </a:r>
            <a:endParaRPr lang="en-US" sz="1200">
              <a:cs typeface="B Nazanin" pitchFamily="2" charset="-78"/>
            </a:endParaRPr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v>کنسانتره طرح بزرگ </c:v>
          </c:tx>
          <c:invertIfNegative val="0"/>
          <c:xVal>
            <c:numRef>
              <c:f>'جدول موقعیت رقابتی'!$E$14:$F$14</c:f>
              <c:numCache>
                <c:formatCode>General</c:formatCode>
                <c:ptCount val="2"/>
                <c:pt idx="0">
                  <c:v>73.2</c:v>
                </c:pt>
              </c:numCache>
            </c:numRef>
          </c:xVal>
          <c:yVal>
            <c:numRef>
              <c:f>جذابيت!$F$11</c:f>
              <c:numCache>
                <c:formatCode>General</c:formatCode>
                <c:ptCount val="1"/>
                <c:pt idx="0">
                  <c:v>83.3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7795-45EB-A394-12BDF9A1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6455424"/>
        <c:axId val="66456960"/>
      </c:bubbleChart>
      <c:valAx>
        <c:axId val="66455424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6456960"/>
        <c:crossesAt val="50"/>
        <c:crossBetween val="midCat"/>
      </c:valAx>
      <c:valAx>
        <c:axId val="664569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455424"/>
        <c:crossesAt val="50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cs typeface="B Nazanin" pitchFamily="2" charset="-78"/>
              </a:defRPr>
            </a:pPr>
            <a:r>
              <a:rPr lang="fa-IR" sz="1800" b="1" i="0" u="none" strike="noStrike" baseline="0"/>
              <a:t>کنسانتره</a:t>
            </a:r>
            <a:r>
              <a:rPr lang="fa-IR">
                <a:cs typeface="B Nazanin" pitchFamily="2" charset="-78"/>
              </a:rPr>
              <a:t>( طرحهای بزرگ) </a:t>
            </a:r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v>گندله سازی. طرحهای بزرگ </c:v>
          </c:tx>
          <c:invertIfNegative val="0"/>
          <c:dLbls>
            <c:dLbl>
              <c:idx val="0"/>
              <c:layout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CDE-41BD-8B64-F333A34301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'جدول موقعیت رقابتی'!$E$14</c:f>
              <c:numCache>
                <c:formatCode>General</c:formatCode>
                <c:ptCount val="1"/>
                <c:pt idx="0">
                  <c:v>73.2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83.3</c:v>
              </c:pt>
            </c:numLit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BCDE-41BD-8B64-F333A343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6106112"/>
        <c:axId val="66107648"/>
      </c:bubbleChart>
      <c:valAx>
        <c:axId val="66106112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6107648"/>
        <c:crossesAt val="50"/>
        <c:crossBetween val="midCat"/>
      </c:valAx>
      <c:valAx>
        <c:axId val="6610764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106112"/>
        <c:crossesAt val="50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>
                <a:cs typeface="B Nazanin" pitchFamily="2" charset="-78"/>
              </a:defRPr>
            </a:pPr>
            <a:r>
              <a:rPr lang="fa-IR" sz="1200">
                <a:cs typeface="B Nazanin" pitchFamily="2" charset="-78"/>
              </a:rPr>
              <a:t>     جذابیت بالای بازار</a:t>
            </a:r>
            <a:endParaRPr lang="en-US" sz="1200">
              <a:cs typeface="B Nazanin" pitchFamily="2" charset="-78"/>
            </a:endParaRPr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v>کنسانتره طرح بزرگ </c:v>
          </c:tx>
          <c:invertIfNegative val="0"/>
          <c:xVal>
            <c:numRef>
              <c:f>'جدول موقعیت رقابتی'!$E$14:$F$14</c:f>
              <c:numCache>
                <c:formatCode>General</c:formatCode>
                <c:ptCount val="2"/>
                <c:pt idx="0">
                  <c:v>73.2</c:v>
                </c:pt>
              </c:numCache>
            </c:numRef>
          </c:xVal>
          <c:yVal>
            <c:numRef>
              <c:f>جذابيت!$F$11</c:f>
              <c:numCache>
                <c:formatCode>General</c:formatCode>
                <c:ptCount val="1"/>
                <c:pt idx="0">
                  <c:v>83.3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7795-45EB-A394-12BDF9A194F3}"/>
            </c:ext>
          </c:extLst>
        </c:ser>
        <c:ser>
          <c:idx val="1"/>
          <c:order val="1"/>
          <c:tx>
            <c:v>کنسانتره طرح کوچک 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رقابتی'!$E$29:$F$29</c:f>
              <c:numCache>
                <c:formatCode>General</c:formatCode>
                <c:ptCount val="2"/>
                <c:pt idx="0">
                  <c:v>67.100000000000009</c:v>
                </c:pt>
              </c:numCache>
            </c:numRef>
          </c:xVal>
          <c:yVal>
            <c:numRef>
              <c:f>جذابيت!$F$22</c:f>
              <c:numCache>
                <c:formatCode>General</c:formatCode>
                <c:ptCount val="1"/>
                <c:pt idx="0">
                  <c:v>58.5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7795-45EB-A394-12BDF9A194F3}"/>
            </c:ext>
          </c:extLst>
        </c:ser>
        <c:ser>
          <c:idx val="2"/>
          <c:order val="2"/>
          <c:tx>
            <c:v>گندله سازی 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رقابتی'!$E$44:$F$44</c:f>
              <c:numCache>
                <c:formatCode>General</c:formatCode>
                <c:ptCount val="2"/>
                <c:pt idx="0">
                  <c:v>69.400000000000006</c:v>
                </c:pt>
              </c:numCache>
            </c:numRef>
          </c:xVal>
          <c:yVal>
            <c:numRef>
              <c:f>جذابيت!$F$33</c:f>
              <c:numCache>
                <c:formatCode>General</c:formatCode>
                <c:ptCount val="1"/>
                <c:pt idx="0">
                  <c:v>80.2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7795-45EB-A394-12BDF9A194F3}"/>
            </c:ext>
          </c:extLst>
        </c:ser>
        <c:ser>
          <c:idx val="3"/>
          <c:order val="3"/>
          <c:tx>
            <c:v>فولاد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رقابتی'!$E$59:$F$59</c:f>
              <c:numCache>
                <c:formatCode>General</c:formatCode>
                <c:ptCount val="2"/>
                <c:pt idx="0">
                  <c:v>64.800000000000011</c:v>
                </c:pt>
              </c:numCache>
            </c:numRef>
          </c:xVal>
          <c:yVal>
            <c:numRef>
              <c:f>جذابيت!$F$44</c:f>
              <c:numCache>
                <c:formatCode>General</c:formatCode>
                <c:ptCount val="1"/>
                <c:pt idx="0">
                  <c:v>50.4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7795-45EB-A394-12BDF9A194F3}"/>
            </c:ext>
          </c:extLst>
        </c:ser>
        <c:ser>
          <c:idx val="4"/>
          <c:order val="4"/>
          <c:tx>
            <c:v>مس 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رقابتی'!$E$74:$F$74</c:f>
              <c:numCache>
                <c:formatCode>General</c:formatCode>
                <c:ptCount val="2"/>
                <c:pt idx="0">
                  <c:v>74.3</c:v>
                </c:pt>
              </c:numCache>
            </c:numRef>
          </c:xVal>
          <c:yVal>
            <c:numRef>
              <c:f>جذابيت!$F$55</c:f>
              <c:numCache>
                <c:formatCode>General</c:formatCode>
                <c:ptCount val="1"/>
                <c:pt idx="0">
                  <c:v>78.7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7795-45EB-A394-12BDF9A1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6455424"/>
        <c:axId val="66456960"/>
      </c:bubbleChart>
      <c:valAx>
        <c:axId val="66455424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6456960"/>
        <c:crossesAt val="50"/>
        <c:crossBetween val="midCat"/>
      </c:valAx>
      <c:valAx>
        <c:axId val="664569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455424"/>
        <c:crossesAt val="50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>
                <a:cs typeface="B Zar" pitchFamily="2" charset="-78"/>
              </a:rPr>
              <a:t>ماتریس</a:t>
            </a:r>
            <a:r>
              <a:rPr lang="fa-IR" baseline="0">
                <a:cs typeface="B Zar" pitchFamily="2" charset="-78"/>
              </a:rPr>
              <a:t> جذابیت بازار و موقعیت رقابتی </a:t>
            </a:r>
            <a:endParaRPr lang="en-US">
              <a:cs typeface="B Zar" pitchFamily="2" charset="-78"/>
            </a:endParaRPr>
          </a:p>
        </c:rich>
      </c:tx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'منابع چارت '!$A$3</c:f>
              <c:strCache>
                <c:ptCount val="1"/>
                <c:pt idx="0">
                  <c:v> موکت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542052144210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fa-IR" sz="1400" b="1">
                        <a:solidFill>
                          <a:sysClr val="windowText" lastClr="000000"/>
                        </a:solidFill>
                        <a:cs typeface="B Zar" pitchFamily="2" charset="-78"/>
                      </a:rPr>
                      <a:t> موکت 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'!$B$3</c:f>
              <c:numCache>
                <c:formatCode>General</c:formatCode>
                <c:ptCount val="1"/>
                <c:pt idx="0">
                  <c:v>8.7000000000000011</c:v>
                </c:pt>
              </c:numCache>
            </c:numRef>
          </c:xVal>
          <c:yVal>
            <c:numRef>
              <c:f>'منابع چارت '!$C$3</c:f>
              <c:numCache>
                <c:formatCode>General</c:formatCode>
                <c:ptCount val="1"/>
                <c:pt idx="0">
                  <c:v>6.8</c:v>
                </c:pt>
              </c:numCache>
            </c:numRef>
          </c:yVal>
          <c:bubbleSize>
            <c:numRef>
              <c:f>'منابع چارت '!$D$3</c:f>
              <c:numCache>
                <c:formatCode>General</c:formatCode>
                <c:ptCount val="1"/>
                <c:pt idx="0">
                  <c:v>1450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8402-413F-BD41-5DB9E0E89EEA}"/>
            </c:ext>
          </c:extLst>
        </c:ser>
        <c:ser>
          <c:idx val="1"/>
          <c:order val="1"/>
          <c:tx>
            <c:strRef>
              <c:f>'منابع چارت '!$A$4</c:f>
              <c:strCache>
                <c:ptCount val="1"/>
                <c:pt idx="0">
                  <c:v> پارکت چوبی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a-IR" sz="1400" b="1">
                        <a:solidFill>
                          <a:schemeClr val="bg1"/>
                        </a:solidFill>
                        <a:cs typeface="B Zar" pitchFamily="2" charset="-78"/>
                      </a:rPr>
                      <a:t> پارکت چوبی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'!$B$4</c:f>
              <c:numCache>
                <c:formatCode>General</c:formatCode>
                <c:ptCount val="1"/>
                <c:pt idx="0">
                  <c:v>6.35</c:v>
                </c:pt>
              </c:numCache>
            </c:numRef>
          </c:xVal>
          <c:yVal>
            <c:numRef>
              <c:f>'منابع چارت '!$C$4</c:f>
              <c:numCache>
                <c:formatCode>General</c:formatCode>
                <c:ptCount val="1"/>
                <c:pt idx="0">
                  <c:v>6.8000000000000007</c:v>
                </c:pt>
              </c:numCache>
            </c:numRef>
          </c:yVal>
          <c:bubbleSize>
            <c:numRef>
              <c:f>'منابع چارت '!$D$4</c:f>
              <c:numCache>
                <c:formatCode>General</c:formatCode>
                <c:ptCount val="1"/>
                <c:pt idx="0">
                  <c:v>1200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3-8402-413F-BD41-5DB9E0E89EEA}"/>
            </c:ext>
          </c:extLst>
        </c:ser>
        <c:ser>
          <c:idx val="2"/>
          <c:order val="2"/>
          <c:tx>
            <c:strRef>
              <c:f>'منابع چارت '!$A$5</c:f>
              <c:strCache>
                <c:ptCount val="1"/>
                <c:pt idx="0">
                  <c:v> پارکت اچ دی اف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a-IR" sz="1400" b="1">
                        <a:cs typeface="B Zar" pitchFamily="2" charset="-78"/>
                      </a:rPr>
                      <a:t> پارکت اچ دی اف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'!$B$5</c:f>
              <c:numCache>
                <c:formatCode>General</c:formatCode>
                <c:ptCount val="1"/>
                <c:pt idx="0">
                  <c:v>7.45</c:v>
                </c:pt>
              </c:numCache>
            </c:numRef>
          </c:xVal>
          <c:yVal>
            <c:numRef>
              <c:f>'منابع چارت '!$C$5</c:f>
              <c:numCache>
                <c:formatCode>General</c:formatCode>
                <c:ptCount val="1"/>
                <c:pt idx="0">
                  <c:v>5.6499999999999995</c:v>
                </c:pt>
              </c:numCache>
            </c:numRef>
          </c:yVal>
          <c:bubbleSize>
            <c:numRef>
              <c:f>'منابع چارت '!$D$5</c:f>
              <c:numCache>
                <c:formatCode>General</c:formatCode>
                <c:ptCount val="1"/>
                <c:pt idx="0">
                  <c:v>1200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5-8402-413F-BD41-5DB9E0E89EEA}"/>
            </c:ext>
          </c:extLst>
        </c:ser>
        <c:ser>
          <c:idx val="3"/>
          <c:order val="3"/>
          <c:tx>
            <c:strRef>
              <c:f>'منابع چارت '!$A$6</c:f>
              <c:strCache>
                <c:ptCount val="1"/>
                <c:pt idx="0">
                  <c:v>  پارکت چرمی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6.0216820857684171E-3"/>
                  <c:y val="5.2437863290323912E-2"/>
                </c:manualLayout>
              </c:layout>
              <c:tx>
                <c:rich>
                  <a:bodyPr/>
                  <a:lstStyle/>
                  <a:p>
                    <a:r>
                      <a:rPr lang="fa-IR" sz="1400" b="1">
                        <a:cs typeface="B Zar" pitchFamily="2" charset="-78"/>
                      </a:rPr>
                      <a:t>  پارکت چرمی   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'!$B$6</c:f>
              <c:numCache>
                <c:formatCode>General</c:formatCode>
                <c:ptCount val="1"/>
                <c:pt idx="0">
                  <c:v>7.4</c:v>
                </c:pt>
              </c:numCache>
            </c:numRef>
          </c:xVal>
          <c:yVal>
            <c:numRef>
              <c:f>'منابع چارت '!$C$6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bubbleSize>
            <c:numRef>
              <c:f>'منابع چارت '!$D$6</c:f>
              <c:numCache>
                <c:formatCode>General</c:formatCode>
                <c:ptCount val="1"/>
                <c:pt idx="0">
                  <c:v>1500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7-8402-413F-BD41-5DB9E0E89EEA}"/>
            </c:ext>
          </c:extLst>
        </c:ser>
        <c:ser>
          <c:idx val="4"/>
          <c:order val="4"/>
          <c:tx>
            <c:strRef>
              <c:f>'منابع چارت '!$A$7</c:f>
              <c:strCache>
                <c:ptCount val="1"/>
                <c:pt idx="0">
                  <c:v>  کاغذ دیواری 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a-IR" sz="1400" b="1">
                        <a:cs typeface="B Zar" pitchFamily="2" charset="-78"/>
                      </a:rPr>
                      <a:t>  کاغذ دیواری 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'!$B$7</c:f>
              <c:numCache>
                <c:formatCode>General</c:formatCode>
                <c:ptCount val="1"/>
                <c:pt idx="0">
                  <c:v>8.15</c:v>
                </c:pt>
              </c:numCache>
            </c:numRef>
          </c:xVal>
          <c:yVal>
            <c:numRef>
              <c:f>'منابع چارت '!$C$7</c:f>
              <c:numCache>
                <c:formatCode>General</c:formatCode>
                <c:ptCount val="1"/>
                <c:pt idx="0">
                  <c:v>7.25</c:v>
                </c:pt>
              </c:numCache>
            </c:numRef>
          </c:yVal>
          <c:bubbleSize>
            <c:numRef>
              <c:f>'منابع چارت '!$D$7</c:f>
              <c:numCache>
                <c:formatCode>General</c:formatCode>
                <c:ptCount val="1"/>
                <c:pt idx="0">
                  <c:v>1800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9-8402-413F-BD41-5DB9E0E89EEA}"/>
            </c:ext>
          </c:extLst>
        </c:ser>
        <c:ser>
          <c:idx val="5"/>
          <c:order val="5"/>
          <c:tx>
            <c:strRef>
              <c:f>'منابع چارت '!$A$8</c:f>
              <c:strCache>
                <c:ptCount val="1"/>
                <c:pt idx="0">
                  <c:v> دیوار کوب  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fa-IR" sz="1400" b="1">
                        <a:solidFill>
                          <a:schemeClr val="bg1"/>
                        </a:solidFill>
                        <a:cs typeface="B Zar" pitchFamily="2" charset="-78"/>
                      </a:rPr>
                      <a:t> دیوار کوب  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'!$B$8</c:f>
              <c:numCache>
                <c:formatCode>General</c:formatCode>
                <c:ptCount val="1"/>
                <c:pt idx="0">
                  <c:v>3.4499999999999997</c:v>
                </c:pt>
              </c:numCache>
            </c:numRef>
          </c:xVal>
          <c:yVal>
            <c:numRef>
              <c:f>'منابع چارت '!$C$8</c:f>
              <c:numCache>
                <c:formatCode>General</c:formatCode>
                <c:ptCount val="1"/>
                <c:pt idx="0">
                  <c:v>3.7</c:v>
                </c:pt>
              </c:numCache>
            </c:numRef>
          </c:yVal>
          <c:bubbleSize>
            <c:numRef>
              <c:f>'منابع چارت '!$D$8</c:f>
              <c:numCache>
                <c:formatCode>General</c:formatCode>
                <c:ptCount val="1"/>
                <c:pt idx="0">
                  <c:v>2000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B-8402-413F-BD41-5DB9E0E89EE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bubbleScale val="100"/>
        <c:showNegBubbles val="0"/>
        <c:axId val="66566016"/>
        <c:axId val="66567552"/>
      </c:bubbleChart>
      <c:valAx>
        <c:axId val="6656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6567552"/>
        <c:crosses val="autoZero"/>
        <c:crossBetween val="midCat"/>
      </c:valAx>
      <c:valAx>
        <c:axId val="665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566016"/>
        <c:crosses val="autoZero"/>
        <c:crossBetween val="midCat"/>
      </c:valAx>
      <c:spPr>
        <a:solidFill>
          <a:srgbClr val="C0504D">
            <a:lumMod val="40000"/>
            <a:lumOff val="60000"/>
          </a:srgbClr>
        </a:solidFill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0.49408</cdr:x>
      <cdr:y>0.10408</cdr:y>
    </cdr:from>
    <cdr:to>
      <cdr:x>0.49555</cdr:x>
      <cdr:y>0.9102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3574755" y="542259"/>
          <a:ext cx="10633" cy="4199862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0.02382</cdr:x>
      <cdr:y>0.50816</cdr:y>
    </cdr:from>
    <cdr:to>
      <cdr:x>0.96875</cdr:x>
      <cdr:y>0.5102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72336" y="2647507"/>
          <a:ext cx="6836735" cy="10633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0.65308</cdr:x>
      <cdr:y>0.20748</cdr:y>
    </cdr:from>
    <cdr:to>
      <cdr:x>0.74713</cdr:x>
      <cdr:y>0.26667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25167" y="1080977"/>
          <a:ext cx="680471" cy="308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بازار1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0.56168</cdr:x>
      <cdr:y>0.47347</cdr:y>
    </cdr:from>
    <cdr:to>
      <cdr:x>0.70422</cdr:x>
      <cdr:y>0.54082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63852" y="2466753"/>
          <a:ext cx="1031359" cy="350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>
              <a:solidFill>
                <a:schemeClr val="bg1"/>
              </a:solidFill>
            </a:rPr>
            <a:t>فولاد </a:t>
          </a:r>
          <a:endParaRPr lang="en-US" sz="140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0.02721</cdr:x>
      <cdr:y>0.51558</cdr:y>
    </cdr:from>
    <cdr:to>
      <cdr:x>0.95923</cdr:x>
      <cdr:y>0.52049</cdr:y>
    </cdr:to>
    <cdr:sp macro="" textlink="">
      <cdr:nvSpPr>
        <cdr:cNvPr id="3" name="Straight Connector 2"/>
        <cdr:cNvSpPr/>
      </cdr:nvSpPr>
      <cdr:spPr>
        <a:xfrm xmlns:a="http://schemas.openxmlformats.org/drawingml/2006/main" rot="10800000" flipV="1">
          <a:off x="161703" y="2232837"/>
          <a:ext cx="5539563" cy="2126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0.49398</cdr:x>
      <cdr:y>0.14504</cdr:y>
    </cdr:from>
    <cdr:to>
      <cdr:x>0.49425</cdr:x>
      <cdr:y>0.89632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>
          <a:off x="2936007" y="628114"/>
          <a:ext cx="1589" cy="325356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0.49408</cdr:x>
      <cdr:y>0.10408</cdr:y>
    </cdr:from>
    <cdr:to>
      <cdr:x>0.49555</cdr:x>
      <cdr:y>0.9102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3574755" y="542259"/>
          <a:ext cx="10633" cy="4199862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0.02382</cdr:x>
      <cdr:y>0.50816</cdr:y>
    </cdr:from>
    <cdr:to>
      <cdr:x>0.96875</cdr:x>
      <cdr:y>0.5102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72336" y="2647507"/>
          <a:ext cx="6836735" cy="10633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0.6763</cdr:x>
      <cdr:y>0.2551</cdr:y>
    </cdr:from>
    <cdr:to>
      <cdr:x>0.77035</cdr:x>
      <cdr:y>0.31429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3192" y="1329070"/>
          <a:ext cx="680484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 b="1">
              <a:solidFill>
                <a:schemeClr val="tx1">
                  <a:lumMod val="95000"/>
                  <a:lumOff val="5000"/>
                </a:schemeClr>
              </a:solidFill>
            </a:rPr>
            <a:t>مس </a:t>
          </a:r>
          <a:endParaRPr lang="en-US" sz="1400" b="1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0.62193</cdr:x>
      <cdr:y>0.2</cdr:y>
    </cdr:from>
    <cdr:to>
      <cdr:x>0.66455</cdr:x>
      <cdr:y>0.33673</cdr:y>
    </cdr:to>
    <cdr:sp macro="" textlink="">
      <cdr:nvSpPr>
        <cdr:cNvPr id="6" name="TextBox 5"/>
        <cdr:cNvSpPr txBox="1"/>
      </cdr:nvSpPr>
      <cdr:spPr>
        <a:xfrm xmlns:a="http://schemas.openxmlformats.org/drawingml/2006/main" rot="5215788">
          <a:off x="4297770" y="1244010"/>
          <a:ext cx="712381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a-IR" sz="1100">
              <a:solidFill>
                <a:schemeClr val="tx1">
                  <a:lumMod val="95000"/>
                  <a:lumOff val="5000"/>
                </a:schemeClr>
              </a:solidFill>
            </a:rPr>
            <a:t>گندله سازی </a:t>
          </a:r>
          <a:endParaRPr lang="en-US" sz="110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0.68365</cdr:x>
      <cdr:y>0.13878</cdr:y>
    </cdr:from>
    <cdr:to>
      <cdr:x>0.78358</cdr:x>
      <cdr:y>0.18776</cdr:y>
    </cdr:to>
    <cdr:sp macro="" textlink="">
      <cdr:nvSpPr>
        <cdr:cNvPr id="7" name="TextBox 6"/>
        <cdr:cNvSpPr txBox="1"/>
      </cdr:nvSpPr>
      <cdr:spPr>
        <a:xfrm xmlns:a="http://schemas.openxmlformats.org/drawingml/2006/main" rot="1453136">
          <a:off x="4946355" y="723014"/>
          <a:ext cx="723014" cy="255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a-IR" sz="1100"/>
            <a:t>کنسانتره بزرگ </a:t>
          </a:r>
          <a:endParaRPr lang="en-US" sz="1100"/>
        </a:p>
      </cdr:txBody>
    </cdr:sp>
  </cdr:relSizeAnchor>
  <cdr:relSizeAnchor xmlns:cdr="http://schemas.openxmlformats.org/drawingml/2006/chartDrawing">
    <cdr:from>
      <cdr:x>0.57784</cdr:x>
      <cdr:y>0.37755</cdr:y>
    </cdr:from>
    <cdr:to>
      <cdr:x>0.73656</cdr:x>
      <cdr:y>0.43061</cdr:y>
    </cdr:to>
    <cdr:sp macro="" textlink="">
      <cdr:nvSpPr>
        <cdr:cNvPr id="8" name="TextBox 7"/>
        <cdr:cNvSpPr txBox="1"/>
      </cdr:nvSpPr>
      <cdr:spPr>
        <a:xfrm xmlns:a="http://schemas.openxmlformats.org/drawingml/2006/main" rot="932620">
          <a:off x="4180811" y="1967024"/>
          <a:ext cx="1148316" cy="276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a-IR" sz="1100"/>
            <a:t>کنسانتره کوچک </a:t>
          </a:r>
          <a:endParaRPr lang="en-US" sz="1100"/>
        </a:p>
      </cdr:txBody>
    </cdr:sp>
  </cdr:relSizeAnchor>
  <cdr:relSizeAnchor xmlns:cdr="http://schemas.openxmlformats.org/drawingml/2006/chartDrawing">
    <cdr:from>
      <cdr:x>0.56168</cdr:x>
      <cdr:y>0.47347</cdr:y>
    </cdr:from>
    <cdr:to>
      <cdr:x>0.70422</cdr:x>
      <cdr:y>0.54082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63852" y="2466753"/>
          <a:ext cx="1031359" cy="350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>
              <a:solidFill>
                <a:schemeClr val="bg1"/>
              </a:solidFill>
            </a:rPr>
            <a:t>فولاد </a:t>
          </a:r>
          <a:endParaRPr lang="en-US" sz="14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0.72272</cdr:x>
      <cdr:y>0.4415</cdr:y>
    </cdr:from>
    <cdr:to>
      <cdr:x>0.78436</cdr:x>
      <cdr:y>0.4415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 flipV="1">
          <a:off x="5229044" y="2300177"/>
          <a:ext cx="445959" cy="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4127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1C2B-C900-46F6-AF1A-BC04DEEAA84D}" type="datetimeFigureOut">
              <a:rPr lang="en-US" smtClean="0"/>
              <a:pPr/>
              <a:t>22/06/29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AC89A-F824-4A8E-8D19-083A13A4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22B9-56AE-43BB-927F-F0B0E215C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E7ED-5190-4121-8B55-3A5A25670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655-7C85-4380-9688-40DD69D18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C213D-80A7-4BE3-BA7C-3142A91C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22B9-56AE-43BB-927F-F0B0E215C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A009-49F2-4CDC-85F9-BEDF64B88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E17F-25A4-461A-A094-CA18B7B3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CB01-ED78-424C-A8A7-E2ABB99A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D470-2514-45C2-B9FF-E425349F4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331-65F0-409E-873F-80D52C0D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C11D-5B89-4CA4-A496-BDF86429D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A009-49F2-4CDC-85F9-BEDF64B88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853-D0BD-41F5-AEF9-F47C53B6C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C47-92BD-4441-893D-2FF7CC8B7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E7ED-5190-4121-8B55-3A5A25670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655-7C85-4380-9688-40DD69D18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C213D-80A7-4BE3-BA7C-3142A91C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2_2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1752614"/>
            <a:ext cx="5562600" cy="1088715"/>
          </a:xfrm>
          <a:noFill/>
          <a:ln>
            <a:headEnd/>
            <a:tailEnd/>
          </a:ln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2362200"/>
            <a:ext cx="5562600" cy="1447800"/>
          </a:xfrm>
          <a:noFill/>
          <a:ln>
            <a:headEnd/>
            <a:tailEnd/>
          </a:ln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6" indent="0">
              <a:buNone/>
              <a:defRPr sz="1800"/>
            </a:lvl2pPr>
            <a:lvl3pPr marL="913869" indent="0">
              <a:buNone/>
              <a:defRPr sz="1600"/>
            </a:lvl3pPr>
            <a:lvl4pPr marL="1370807" indent="0">
              <a:buNone/>
              <a:defRPr sz="1400"/>
            </a:lvl4pPr>
            <a:lvl5pPr marL="1827739" indent="0">
              <a:buNone/>
              <a:defRPr sz="1400"/>
            </a:lvl5pPr>
            <a:lvl6pPr marL="2284673" indent="0">
              <a:buNone/>
              <a:defRPr sz="1400"/>
            </a:lvl6pPr>
            <a:lvl7pPr marL="2741605" indent="0">
              <a:buNone/>
              <a:defRPr sz="1400"/>
            </a:lvl7pPr>
            <a:lvl8pPr marL="3198541" indent="0">
              <a:buNone/>
              <a:defRPr sz="1400"/>
            </a:lvl8pPr>
            <a:lvl9pPr marL="36554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3"/>
            <a:ext cx="8229600" cy="662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E17F-25A4-461A-A094-CA18B7B3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64"/>
            <a:ext cx="3008313" cy="7335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13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6" indent="0">
              <a:buNone/>
              <a:defRPr sz="2800"/>
            </a:lvl2pPr>
            <a:lvl3pPr marL="913869" indent="0">
              <a:buNone/>
              <a:defRPr sz="2400"/>
            </a:lvl3pPr>
            <a:lvl4pPr marL="1370807" indent="0">
              <a:buNone/>
              <a:defRPr sz="2000"/>
            </a:lvl4pPr>
            <a:lvl5pPr marL="1827739" indent="0">
              <a:buNone/>
              <a:defRPr sz="2000"/>
            </a:lvl5pPr>
            <a:lvl6pPr marL="2284673" indent="0">
              <a:buNone/>
              <a:defRPr sz="2000"/>
            </a:lvl6pPr>
            <a:lvl7pPr marL="2741605" indent="0">
              <a:buNone/>
              <a:defRPr sz="2000"/>
            </a:lvl7pPr>
            <a:lvl8pPr marL="3198541" indent="0">
              <a:buNone/>
              <a:defRPr sz="2000"/>
            </a:lvl8pPr>
            <a:lvl9pPr marL="36554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253" y="230188"/>
            <a:ext cx="1292544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6" y="230188"/>
            <a:ext cx="6019800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4176" y="230188"/>
            <a:ext cx="8229600" cy="556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Slide2_2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1752614"/>
            <a:ext cx="5562600" cy="1088715"/>
          </a:xfrm>
          <a:noFill/>
          <a:ln>
            <a:headEnd/>
            <a:tailEnd/>
          </a:ln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2362200"/>
            <a:ext cx="5562600" cy="1447800"/>
          </a:xfrm>
          <a:noFill/>
          <a:ln>
            <a:headEnd/>
            <a:tailEnd/>
          </a:ln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CB01-ED78-424C-A8A7-E2ABB99A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6" indent="0">
              <a:buNone/>
              <a:defRPr sz="1800"/>
            </a:lvl2pPr>
            <a:lvl3pPr marL="913869" indent="0">
              <a:buNone/>
              <a:defRPr sz="1600"/>
            </a:lvl3pPr>
            <a:lvl4pPr marL="1370807" indent="0">
              <a:buNone/>
              <a:defRPr sz="1400"/>
            </a:lvl4pPr>
            <a:lvl5pPr marL="1827739" indent="0">
              <a:buNone/>
              <a:defRPr sz="1400"/>
            </a:lvl5pPr>
            <a:lvl6pPr marL="2284673" indent="0">
              <a:buNone/>
              <a:defRPr sz="1400"/>
            </a:lvl6pPr>
            <a:lvl7pPr marL="2741605" indent="0">
              <a:buNone/>
              <a:defRPr sz="1400"/>
            </a:lvl7pPr>
            <a:lvl8pPr marL="3198541" indent="0">
              <a:buNone/>
              <a:defRPr sz="1400"/>
            </a:lvl8pPr>
            <a:lvl9pPr marL="36554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3"/>
            <a:ext cx="8229600" cy="662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64"/>
            <a:ext cx="3008313" cy="7335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13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6" indent="0">
              <a:buNone/>
              <a:defRPr sz="2800"/>
            </a:lvl2pPr>
            <a:lvl3pPr marL="913869" indent="0">
              <a:buNone/>
              <a:defRPr sz="2400"/>
            </a:lvl3pPr>
            <a:lvl4pPr marL="1370807" indent="0">
              <a:buNone/>
              <a:defRPr sz="2000"/>
            </a:lvl4pPr>
            <a:lvl5pPr marL="1827739" indent="0">
              <a:buNone/>
              <a:defRPr sz="2000"/>
            </a:lvl5pPr>
            <a:lvl6pPr marL="2284673" indent="0">
              <a:buNone/>
              <a:defRPr sz="2000"/>
            </a:lvl6pPr>
            <a:lvl7pPr marL="2741605" indent="0">
              <a:buNone/>
              <a:defRPr sz="2000"/>
            </a:lvl7pPr>
            <a:lvl8pPr marL="3198541" indent="0">
              <a:buNone/>
              <a:defRPr sz="2000"/>
            </a:lvl8pPr>
            <a:lvl9pPr marL="36554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253" y="230188"/>
            <a:ext cx="1292544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6" y="230188"/>
            <a:ext cx="6019800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D470-2514-45C2-B9FF-E425349F4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4176" y="230188"/>
            <a:ext cx="8229600" cy="556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331-65F0-409E-873F-80D52C0D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C11D-5B89-4CA4-A496-BDF86429D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853-D0BD-41F5-AEF9-F47C53B6C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C47-92BD-4441-893D-2FF7CC8B7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E6F5D6-580C-4D4A-8BE2-6D5242EA3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E6F5D6-580C-4D4A-8BE2-6D5242EA3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2" tIns="45691" rIns="91382" bIns="45691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7172" name="Title Placeholder 4097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30188"/>
            <a:ext cx="8229600" cy="661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40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143000"/>
            <a:ext cx="82296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6936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386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0807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773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138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75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07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942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6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7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3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1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Slide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3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2" tIns="45691" rIns="91382" bIns="4569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AU" sz="1800" dirty="0"/>
          </a:p>
        </p:txBody>
      </p:sp>
      <p:sp>
        <p:nvSpPr>
          <p:cNvPr id="4098" name="Title Placeholder 4097"/>
          <p:cNvSpPr>
            <a:spLocks noGrp="1" noChangeArrowheads="1"/>
          </p:cNvSpPr>
          <p:nvPr>
            <p:ph type="title"/>
          </p:nvPr>
        </p:nvSpPr>
        <p:spPr bwMode="auto">
          <a:xfrm>
            <a:off x="384176" y="230202"/>
            <a:ext cx="8229600" cy="6625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40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6" y="1143000"/>
            <a:ext cx="8229600" cy="4648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6936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386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0807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773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701" indent="-34270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18" indent="-28558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6" indent="-228468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599273" indent="-22846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204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138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75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07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942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6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7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3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1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295400" y="1600200"/>
            <a:ext cx="6858000" cy="304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4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400" b="1" dirty="0" smtClean="0">
                <a:latin typeface="Times New Roman" pitchFamily="18" charset="0"/>
                <a:cs typeface="B Nazanin" pitchFamily="2" charset="-78"/>
              </a:rPr>
              <a:t>استراتژی های بازاریابی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400" b="1" dirty="0" smtClean="0">
                <a:latin typeface="Times New Roman" pitchFamily="18" charset="0"/>
                <a:cs typeface="B Nazanin" pitchFamily="2" charset="-78"/>
              </a:rPr>
              <a:t>ساخت ماتریس </a:t>
            </a:r>
            <a:r>
              <a:rPr lang="en-US" sz="4400" b="1" dirty="0" smtClean="0">
                <a:latin typeface="Times New Roman" pitchFamily="18" charset="0"/>
                <a:cs typeface="B Nazanin" pitchFamily="2" charset="-78"/>
              </a:rPr>
              <a:t>DPM</a:t>
            </a:r>
            <a:endParaRPr lang="fa-IR" sz="4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4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Instagram:Nadergharibnavaz</a:t>
            </a:r>
            <a:endParaRPr lang="en-US" dirty="0" smtClean="0"/>
          </a:p>
          <a:p>
            <a:r>
              <a:rPr lang="en-US" dirty="0" smtClean="0"/>
              <a:t>www.Gharibnavaz.com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54562"/>
              </p:ext>
            </p:extLst>
          </p:nvPr>
        </p:nvGraphicFramePr>
        <p:xfrm>
          <a:off x="1485900" y="1676400"/>
          <a:ext cx="6172200" cy="30420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0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247900" y="580521"/>
            <a:ext cx="4648200" cy="609600"/>
          </a:xfrm>
          <a:prstGeom prst="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Nazanin" panose="00000400000000000000" pitchFamily="2" charset="-78"/>
              </a:rPr>
              <a:t>جدول محاسبه جذابیت بازار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988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457200"/>
            <a:ext cx="5257800" cy="1371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اندازه بازار واقعی 56 میلیون تن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رشد بازار به طور متوسط 5-%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پتانسیل سودآوری54.5 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2286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3622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</a:t>
            </a:r>
            <a:endParaRPr lang="en-US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48278"/>
              </p:ext>
            </p:extLst>
          </p:nvPr>
        </p:nvGraphicFramePr>
        <p:xfrm>
          <a:off x="1524003" y="274320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اندازه</a:t>
                      </a:r>
                      <a:r>
                        <a:rPr lang="fa-IR" baseline="0" dirty="0" smtClean="0"/>
                        <a:t> واقعی بازار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87155"/>
              </p:ext>
            </p:extLst>
          </p:nvPr>
        </p:nvGraphicFramePr>
        <p:xfrm>
          <a:off x="1524003" y="527812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رشد بازار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sp>
        <p:nvSpPr>
          <p:cNvPr id="19" name="Right Arrow 18"/>
          <p:cNvSpPr/>
          <p:nvPr/>
        </p:nvSpPr>
        <p:spPr bwMode="auto">
          <a:xfrm rot="16200000">
            <a:off x="2362200" y="3103879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6200000">
            <a:off x="2209800" y="5582921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28800" y="2045732"/>
            <a:ext cx="5334000" cy="392668"/>
            <a:chOff x="1828800" y="2045732"/>
            <a:chExt cx="5334000" cy="39266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1828800" y="220980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590800" y="2045732"/>
              <a:ext cx="0" cy="39266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4171950" y="23622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50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1447800" y="4516120"/>
            <a:ext cx="6172200" cy="838200"/>
            <a:chOff x="1447800" y="4516120"/>
            <a:chExt cx="6172200" cy="838200"/>
          </a:xfrm>
        </p:grpSpPr>
        <p:grpSp>
          <p:nvGrpSpPr>
            <p:cNvPr id="27" name="Group 26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1619250" y="3821668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25146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5244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3200400" y="76200"/>
            <a:ext cx="3205178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a-IR" sz="3200" b="1" dirty="0" smtClean="0">
                <a:solidFill>
                  <a:srgbClr val="000000"/>
                </a:solidFill>
                <a:cs typeface="B Nazanin" pitchFamily="2" charset="-78"/>
              </a:rPr>
              <a:t>مثال1</a:t>
            </a:r>
            <a:endParaRPr lang="en-US" sz="32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22665"/>
              </p:ext>
            </p:extLst>
          </p:nvPr>
        </p:nvGraphicFramePr>
        <p:xfrm>
          <a:off x="1834012" y="3524686"/>
          <a:ext cx="5824088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4.8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12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40471"/>
              </p:ext>
            </p:extLst>
          </p:nvPr>
        </p:nvGraphicFramePr>
        <p:xfrm>
          <a:off x="1524003" y="1916668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اندازه</a:t>
                      </a:r>
                      <a:r>
                        <a:rPr lang="fa-IR" baseline="0" dirty="0" smtClean="0"/>
                        <a:t> واقعی بازار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371600" y="1066800"/>
            <a:ext cx="6172200" cy="838200"/>
            <a:chOff x="1447800" y="4516120"/>
            <a:chExt cx="6172200" cy="838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19250" y="3821668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5146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79739" y="1447800"/>
            <a:ext cx="66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12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590800" y="1764268"/>
            <a:ext cx="914400" cy="22743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21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85900" y="3524686"/>
          <a:ext cx="6172200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4.8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12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فعلا</a:t>
                      </a:r>
                      <a:r>
                        <a:rPr lang="fa-IR" baseline="0" dirty="0" smtClean="0">
                          <a:cs typeface="B Traffic" pitchFamily="2" charset="-78"/>
                        </a:rPr>
                        <a:t> 7.3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ular Callout 10"/>
          <p:cNvSpPr/>
          <p:nvPr/>
        </p:nvSpPr>
        <p:spPr bwMode="auto">
          <a:xfrm>
            <a:off x="3" y="3810000"/>
            <a:ext cx="1524000" cy="457200"/>
          </a:xfrm>
          <a:prstGeom prst="wedgeRectCallout">
            <a:avLst>
              <a:gd name="adj1" fmla="val 66167"/>
              <a:gd name="adj2" fmla="val 273000"/>
            </a:avLst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Koodak" pitchFamily="2" charset="-78"/>
              </a:rPr>
              <a:t>جذابیت بازار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Koodak" pitchFamily="2" charset="-78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6427"/>
              </p:ext>
            </p:extLst>
          </p:nvPr>
        </p:nvGraphicFramePr>
        <p:xfrm>
          <a:off x="1524003" y="154432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رشد بازار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sp>
        <p:nvSpPr>
          <p:cNvPr id="26" name="Right Arrow 25"/>
          <p:cNvSpPr/>
          <p:nvPr/>
        </p:nvSpPr>
        <p:spPr bwMode="auto">
          <a:xfrm rot="16200000">
            <a:off x="2362199" y="1905001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47800" y="762000"/>
            <a:ext cx="6172200" cy="838200"/>
            <a:chOff x="1447800" y="4516120"/>
            <a:chExt cx="6172200" cy="838200"/>
          </a:xfrm>
        </p:grpSpPr>
        <p:grpSp>
          <p:nvGrpSpPr>
            <p:cNvPr id="28" name="Group 27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1619250" y="3962400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5146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55939" y="1066800"/>
            <a:ext cx="66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667000" y="1466910"/>
            <a:ext cx="838200" cy="30288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19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PORTER'S 5 FOR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7056"/>
            <a:ext cx="8412480" cy="672388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57200" y="381000"/>
            <a:ext cx="1828800" cy="990600"/>
          </a:xfrm>
          <a:prstGeom prst="wedgeRoundRectCallout">
            <a:avLst>
              <a:gd name="adj1" fmla="val 111042"/>
              <a:gd name="adj2" fmla="val 11731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خرید به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شکل نقدی است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20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09600" y="5715000"/>
            <a:ext cx="1828800" cy="990600"/>
          </a:xfrm>
          <a:prstGeom prst="wedgeRoundRectCallout">
            <a:avLst>
              <a:gd name="adj1" fmla="val 107917"/>
              <a:gd name="adj2" fmla="val -40192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فروش به شکل اعتباری 45 روزه است. (15)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6000" y="381000"/>
            <a:ext cx="1905000" cy="1066800"/>
          </a:xfrm>
          <a:prstGeom prst="wedgeRoundRectCallout">
            <a:avLst>
              <a:gd name="adj1" fmla="val -87708"/>
              <a:gd name="adj2" fmla="val 159423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تولید کنندگان محلی  در شهرهای متفاوت در حال فعالیت هستند.(25)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000" y="4648200"/>
            <a:ext cx="1828800" cy="990600"/>
          </a:xfrm>
          <a:prstGeom prst="wedgeRoundRectCallout">
            <a:avLst>
              <a:gd name="adj1" fmla="val 16042"/>
              <a:gd name="adj2" fmla="val -132500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غذاهای سنتی، خانگی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60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9600" y="4267200"/>
            <a:ext cx="1828800" cy="990600"/>
          </a:xfrm>
          <a:prstGeom prst="wedgeRoundRectCallout">
            <a:avLst>
              <a:gd name="adj1" fmla="val 6667"/>
              <a:gd name="adj2" fmla="val -95577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به شدت و به آسانی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40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6096000"/>
            <a:ext cx="2514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Arial" charset="0"/>
                <a:cs typeface="B Nazanin" panose="00000400000000000000" pitchFamily="2" charset="-78"/>
              </a:rPr>
              <a:t>بازار فست فود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0507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066800"/>
          <a:ext cx="65532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52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sz="1400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FMCG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3.75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شدت رقابت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9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4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raffic" pitchFamily="2" charset="-78"/>
                        </a:rPr>
                        <a:t>قدرت چانه زنی عرضه کنندگان </a:t>
                      </a:r>
                      <a:endParaRPr lang="en-US" sz="1600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2.7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قدرت چانه زنی خریداران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13.2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60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کالاهای جایگزین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تازه واردان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23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33.65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133600" y="228600"/>
            <a:ext cx="4419600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محاسبه جذابیت بازار پروتئینی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9394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PORTER'S 5 FOR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7056"/>
            <a:ext cx="8412480" cy="672388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57200" y="381000"/>
            <a:ext cx="1828800" cy="990600"/>
          </a:xfrm>
          <a:prstGeom prst="wedgeRoundRectCallout">
            <a:avLst>
              <a:gd name="adj1" fmla="val 111042"/>
              <a:gd name="adj2" fmla="val 11731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خرید به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شکل اعتباری است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09600" y="5715000"/>
            <a:ext cx="1828800" cy="990600"/>
          </a:xfrm>
          <a:prstGeom prst="wedgeRoundRectCallout">
            <a:avLst>
              <a:gd name="adj1" fmla="val 107917"/>
              <a:gd name="adj2" fmla="val -40192"/>
              <a:gd name="adj3" fmla="val 16667"/>
            </a:avLst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فروش به شکل نقد است. (100)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6000" y="381000"/>
            <a:ext cx="1905000" cy="1066800"/>
          </a:xfrm>
          <a:prstGeom prst="wedgeRoundRectCallout">
            <a:avLst>
              <a:gd name="adj1" fmla="val -87708"/>
              <a:gd name="adj2" fmla="val 159423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شدت رقابت متوسط است.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(70)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000" y="4648200"/>
            <a:ext cx="1828800" cy="990600"/>
          </a:xfrm>
          <a:prstGeom prst="wedgeRoundRectCallout">
            <a:avLst>
              <a:gd name="adj1" fmla="val 16042"/>
              <a:gd name="adj2" fmla="val -132500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زیاد است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40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9600" y="4267200"/>
            <a:ext cx="1828800" cy="990600"/>
          </a:xfrm>
          <a:prstGeom prst="wedgeRoundRectCallout">
            <a:avLst>
              <a:gd name="adj1" fmla="val 6667"/>
              <a:gd name="adj2" fmla="val -95577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موانع ورود زیاد است.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72200" y="6096000"/>
            <a:ext cx="2514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Arial" charset="0"/>
                <a:cs typeface="B Nazanin" panose="00000400000000000000" pitchFamily="2" charset="-78"/>
              </a:rPr>
              <a:t>بازار پوشاک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846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371600"/>
          <a:ext cx="65532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52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sz="1400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FMCG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70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شدت رقابت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9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90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raffic" pitchFamily="2" charset="-78"/>
                        </a:rPr>
                        <a:t>قدرت چانه زنی عرضه کنندگان </a:t>
                      </a:r>
                      <a:endParaRPr lang="en-US" sz="1600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قدرت چانه زنی خریداران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کالاهای جایگزین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تازه واردان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23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86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514600" y="381000"/>
            <a:ext cx="3962400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محاسبه جذابیت بازار پوشاک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614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0" y="1219200"/>
            <a:ext cx="4191000" cy="34290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480560" y="1247987"/>
              <a:ext cx="304800" cy="250613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4648200" y="3756212"/>
            <a:ext cx="540774" cy="663388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781800" y="381000"/>
            <a:ext cx="1066800" cy="914400"/>
          </a:xfrm>
          <a:prstGeom prst="wedgeRoundRectCallout">
            <a:avLst>
              <a:gd name="adj1" fmla="val -106908"/>
              <a:gd name="adj2" fmla="val 100495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هاکوپیان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86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 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781800" y="2514600"/>
            <a:ext cx="1143000" cy="762000"/>
          </a:xfrm>
          <a:prstGeom prst="wedgeRoundRectCallout">
            <a:avLst>
              <a:gd name="adj1" fmla="val -111908"/>
              <a:gd name="adj2" fmla="val 89245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گوشتیران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33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9485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محاسبه پتانسیل سودآوری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707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76400" y="1219201"/>
          <a:ext cx="6096000" cy="32168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19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sz="1400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شدت رقابت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6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16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raffic" pitchFamily="2" charset="-78"/>
                        </a:rPr>
                        <a:t>قدرت چانه زنی عرضه کنندگان </a:t>
                      </a:r>
                      <a:endParaRPr lang="en-US" sz="1600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9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60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قدرت چانه زنی خریداران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کالاهای جایگزین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13.5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90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تازه واردان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80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57.5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0203" y="525780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پتانسیل سودآوری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 rot="16200000">
            <a:off x="4800600" y="5562601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4560332"/>
            <a:ext cx="6172200" cy="773668"/>
            <a:chOff x="1447800" y="4580652"/>
            <a:chExt cx="6172200" cy="773668"/>
          </a:xfrm>
        </p:grpSpPr>
        <p:grpSp>
          <p:nvGrpSpPr>
            <p:cNvPr id="8" name="Group 7"/>
            <p:cNvGrpSpPr/>
            <p:nvPr/>
          </p:nvGrpSpPr>
          <p:grpSpPr>
            <a:xfrm>
              <a:off x="1447800" y="4580652"/>
              <a:ext cx="6172200" cy="773668"/>
              <a:chOff x="1447800" y="3722132"/>
              <a:chExt cx="6172200" cy="77366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619250" y="3821668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4953000" y="3722132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3363969" y="244826"/>
            <a:ext cx="2514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Arial" charset="0"/>
                <a:cs typeface="B Nazanin" panose="00000400000000000000" pitchFamily="2" charset="-78"/>
              </a:rPr>
              <a:t>بازار سیمان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7580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30720111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737" y="0"/>
            <a:ext cx="41527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8" y="4432805"/>
            <a:ext cx="2100263" cy="12215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5F2-B0A8-4CFD-BD7E-FAE043E6897F}" type="datetime1">
              <a:rPr lang="en-US" smtClean="0"/>
              <a:t>22/06/29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5755481"/>
            <a:ext cx="1606358" cy="110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70" y="3368278"/>
            <a:ext cx="1181100" cy="1356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4727442"/>
            <a:ext cx="1606358" cy="110251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8A61A1-4087-40CC-B95E-597761B4B27C}"/>
              </a:ext>
            </a:extLst>
          </p:cNvPr>
          <p:cNvSpPr txBox="1">
            <a:spLocks/>
          </p:cNvSpPr>
          <p:nvPr/>
        </p:nvSpPr>
        <p:spPr>
          <a:xfrm>
            <a:off x="822059" y="896962"/>
            <a:ext cx="5722144" cy="1171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Nadergharibnavaz</a:t>
            </a:r>
            <a:endParaRPr lang="en-US" sz="2100" b="1" dirty="0">
              <a:cs typeface="B Titr" panose="00000700000000000000" pitchFamily="2" charset="-78"/>
            </a:endParaRPr>
          </a:p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Web:www.Gharibnavaz.com</a:t>
            </a:r>
            <a:endParaRPr lang="en-US" sz="2100" b="1" dirty="0">
              <a:cs typeface="B Titr" panose="000007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" y="1053821"/>
            <a:ext cx="645814" cy="642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" y="1735425"/>
            <a:ext cx="756585" cy="7333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3767353"/>
            <a:ext cx="164483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دولتی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000" y="4895806"/>
            <a:ext cx="185320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 ارشد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8" name="Picture 27" descr="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1221336" y="2533634"/>
            <a:ext cx="1257475" cy="1714143"/>
          </a:xfrm>
          <a:prstGeom prst="rect">
            <a:avLst/>
          </a:prstGeom>
        </p:spPr>
      </p:pic>
      <p:pic>
        <p:nvPicPr>
          <p:cNvPr id="29" name="Picture 28" descr="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543824" y="2571737"/>
            <a:ext cx="1366392" cy="17141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1" y="2533637"/>
            <a:ext cx="1163321" cy="1714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2533640"/>
            <a:ext cx="1200572" cy="17141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73630" y="5854347"/>
            <a:ext cx="1870170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دکتری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AutoShape 2" descr="هاکوپیان - ویکی‌پدیا، دانشنامهٔ آزاد"/>
          <p:cNvSpPr>
            <a:spLocks noChangeAspect="1" noChangeArrowheads="1"/>
          </p:cNvSpPr>
          <p:nvPr/>
        </p:nvSpPr>
        <p:spPr bwMode="auto">
          <a:xfrm>
            <a:off x="116681" y="240506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777" y="5495925"/>
            <a:ext cx="1269720" cy="1293019"/>
          </a:xfrm>
          <a:prstGeom prst="rect">
            <a:avLst/>
          </a:prstGeom>
        </p:spPr>
      </p:pic>
      <p:sp>
        <p:nvSpPr>
          <p:cNvPr id="9" name="AutoShape 4" descr="شرکت پخش عقاب"/>
          <p:cNvSpPr>
            <a:spLocks noChangeAspect="1" noChangeArrowheads="1"/>
          </p:cNvSpPr>
          <p:nvPr/>
        </p:nvSpPr>
        <p:spPr bwMode="auto">
          <a:xfrm>
            <a:off x="116681" y="389335"/>
            <a:ext cx="14287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4270" y="5460206"/>
            <a:ext cx="1935956" cy="132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5794" y="4339767"/>
            <a:ext cx="1607344" cy="131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07" y="5255036"/>
            <a:ext cx="1352550" cy="1533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2" y="4345092"/>
            <a:ext cx="1263455" cy="1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800" y="2768600"/>
          <a:ext cx="6172200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4.8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12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20.12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57.5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aseline="0" dirty="0" smtClean="0">
                          <a:cs typeface="B Traffic" pitchFamily="2" charset="-78"/>
                        </a:rPr>
                        <a:t>27.42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ular Callout 10"/>
          <p:cNvSpPr/>
          <p:nvPr/>
        </p:nvSpPr>
        <p:spPr bwMode="auto">
          <a:xfrm>
            <a:off x="1600197" y="5410200"/>
            <a:ext cx="1295403" cy="457200"/>
          </a:xfrm>
          <a:prstGeom prst="wedgeRectCallout">
            <a:avLst>
              <a:gd name="adj1" fmla="val -99608"/>
              <a:gd name="adj2" fmla="val -217909"/>
            </a:avLst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Koodak" pitchFamily="2" charset="-78"/>
              </a:rPr>
              <a:t>جذابیت بازار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Koodak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47800" y="106680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پتانسیل سودآوری سیمان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95400" y="304800"/>
            <a:ext cx="6172200" cy="838200"/>
            <a:chOff x="1447800" y="4516120"/>
            <a:chExt cx="6172200" cy="838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19250" y="3962400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49530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95798" y="579006"/>
            <a:ext cx="76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57.5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9400" y="4191000"/>
            <a:ext cx="2438400" cy="2667000"/>
            <a:chOff x="6629400" y="4191000"/>
            <a:chExt cx="2438400" cy="26670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629400" y="5486400"/>
              <a:ext cx="2438400" cy="1885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848600" y="4191000"/>
              <a:ext cx="0" cy="2667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14" name="Straight Arrow Connector 13"/>
          <p:cNvCxnSpPr/>
          <p:nvPr/>
        </p:nvCxnSpPr>
        <p:spPr bwMode="auto">
          <a:xfrm>
            <a:off x="1322330" y="4648200"/>
            <a:ext cx="6526270" cy="1597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794739" y="6093023"/>
            <a:ext cx="73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</a:rPr>
              <a:t>27.42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4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87811"/>
              </p:ext>
            </p:extLst>
          </p:nvPr>
        </p:nvGraphicFramePr>
        <p:xfrm>
          <a:off x="1371600" y="1219200"/>
          <a:ext cx="6553200" cy="3781430"/>
        </p:xfrm>
        <a:graphic>
          <a:graphicData uri="http://schemas.openxmlformats.org/drawingml/2006/table">
            <a:tbl>
              <a:tblPr rtl="1"/>
              <a:tblGrid>
                <a:gridCol w="26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143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عوامل جذابيت بازار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3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‍</a:t>
                      </a: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Concentrate</a:t>
                      </a: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Iron Ore  big Plant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وزن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امتياز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ميانگين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حاشيه سود بازار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18%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16.2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قدرت چانه زني مشتريان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18%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80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14.4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3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قدرت چانه زنی عرضه کنندگان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20%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100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حجم بازار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7%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40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شدت رقابت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17%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11.9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رشد بازار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100%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470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83.3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1"/>
            <a:ext cx="6091052" cy="27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1385571"/>
              </p:ext>
            </p:extLst>
          </p:nvPr>
        </p:nvGraphicFramePr>
        <p:xfrm>
          <a:off x="954397" y="824023"/>
          <a:ext cx="7235205" cy="52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937500" y="3184525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قوی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" y="3124200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ضعیف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62400" y="5867400"/>
            <a:ext cx="1541462" cy="382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جذابیت پایین بازار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60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0" y="1981200"/>
            <a:ext cx="5257800" cy="1371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کشف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KSF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CSF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52600" y="3733800"/>
            <a:ext cx="5257800" cy="2209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ناوبری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هتلداری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بتن آماده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تلویزیون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457200"/>
            <a:ext cx="6400800" cy="762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موقعیت رقابتی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562" y="1219200"/>
            <a:ext cx="7410238" cy="36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881" y="2164278"/>
            <a:ext cx="7410238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263650"/>
          <a:ext cx="59436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42962954"/>
              </p:ext>
            </p:extLst>
          </p:nvPr>
        </p:nvGraphicFramePr>
        <p:xfrm>
          <a:off x="954397" y="824023"/>
          <a:ext cx="7235205" cy="52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937500" y="3184525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قوی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" y="3124200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ضعیف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62400" y="5867400"/>
            <a:ext cx="1541462" cy="382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جذابیت پایین بازار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629400" y="1676400"/>
            <a:ext cx="457200" cy="304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149138" y="2438400"/>
            <a:ext cx="32462" cy="685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238999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2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775355" y="869868"/>
          <a:ext cx="7593289" cy="511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304800"/>
            <a:ext cx="5943600" cy="6858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سرمایه گذاری برای رشد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752600" y="2743200"/>
            <a:ext cx="5029200" cy="32766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دفاع از موقعیت رهبری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پذیرش سود کوتاه مدت تعدیل شده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توسعه جغرافیایی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توسعه خط محصول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ایجاد تمایز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تلاش برای معرفی محصولات جدیدتر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بازاریابی تهاجمی در آمیخته بازاریابی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895600" y="1219200"/>
            <a:ext cx="2362200" cy="1295400"/>
            <a:chOff x="2895600" y="1219200"/>
            <a:chExt cx="2362200" cy="1295400"/>
          </a:xfrm>
        </p:grpSpPr>
        <p:grpSp>
          <p:nvGrpSpPr>
            <p:cNvPr id="21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3" name="Straight Connector 22"/>
              <p:cNvCxnSpPr>
                <a:stCxn id="22" idx="0"/>
                <a:endCxn id="22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>
                <a:stCxn id="22" idx="1"/>
                <a:endCxn id="22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Oval 24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533400"/>
            <a:ext cx="5943600" cy="6858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فرصت طلبانه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3886200"/>
            <a:ext cx="7239000" cy="19812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تلاش برای جمع آوری منابع و افزایش قدرت رقابتی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اندازه مجموعه را گسترش  ندهید تا منابع مالی جمع شود.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برچینی از بازار در صورت نگرفتن نتیجه مطلوب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2895600" y="1752600"/>
            <a:ext cx="2362200" cy="1295400"/>
            <a:chOff x="838200" y="4495800"/>
            <a:chExt cx="2133600" cy="1067594"/>
          </a:xfrm>
        </p:grpSpPr>
        <p:sp>
          <p:nvSpPr>
            <p:cNvPr id="10" name="Rectangle 9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Oval 7"/>
          <p:cNvSpPr/>
          <p:nvPr/>
        </p:nvSpPr>
        <p:spPr bwMode="auto">
          <a:xfrm>
            <a:off x="3276600" y="1905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533400"/>
            <a:ext cx="5943600" cy="6858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دفاع از موقعیت بازار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3505200"/>
            <a:ext cx="7239000" cy="19812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دفاع از جایگاه محصولات موفق در بازار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هرس کردن محصولات ناموفق در بازار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متمایز کردن محصول برای حفظ سهم بازار در بخش های کلیدی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محدود کردن هزینه های بازاریابی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تثبیت قیمت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6" name="Group 20"/>
          <p:cNvGrpSpPr/>
          <p:nvPr/>
        </p:nvGrpSpPr>
        <p:grpSpPr>
          <a:xfrm>
            <a:off x="2971800" y="1676400"/>
            <a:ext cx="2362200" cy="1295400"/>
            <a:chOff x="838200" y="4495800"/>
            <a:chExt cx="2133600" cy="1067594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Connector 7"/>
            <p:cNvCxnSpPr>
              <a:stCxn id="7" idx="0"/>
              <a:endCxn id="7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7" idx="1"/>
              <a:endCxn id="7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Oval 10"/>
          <p:cNvSpPr/>
          <p:nvPr/>
        </p:nvSpPr>
        <p:spPr bwMode="auto">
          <a:xfrm>
            <a:off x="4572000" y="24384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457200"/>
            <a:ext cx="5943600" cy="9144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مدیریت برای سود آوری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3657600"/>
            <a:ext cx="7239000" cy="19812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هرس کردن محصولات با سرعت بالا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افزایش جریانهای نقدی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کاهش هزینه های بازاریابی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حفظ یا افزایش قیمت با کاهش در حجم تولید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971800" y="1828800"/>
            <a:ext cx="2362200" cy="1295400"/>
            <a:chOff x="838200" y="4495800"/>
            <a:chExt cx="2133600" cy="1067594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Connector 7"/>
            <p:cNvCxnSpPr>
              <a:stCxn id="6" idx="0"/>
              <a:endCxn id="6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1"/>
              <a:endCxn id="6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Oval 12"/>
          <p:cNvSpPr/>
          <p:nvPr/>
        </p:nvSpPr>
        <p:spPr bwMode="auto">
          <a:xfrm>
            <a:off x="3352800" y="2667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0" y="381000"/>
            <a:ext cx="1524000" cy="9906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381000"/>
            <a:ext cx="1524000" cy="990600"/>
            <a:chOff x="838200" y="4495800"/>
            <a:chExt cx="2133600" cy="10675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0"/>
          <p:cNvGrpSpPr/>
          <p:nvPr/>
        </p:nvGrpSpPr>
        <p:grpSpPr>
          <a:xfrm>
            <a:off x="5029200" y="381000"/>
            <a:ext cx="1524000" cy="990600"/>
            <a:chOff x="4876800" y="381000"/>
            <a:chExt cx="1524000" cy="990600"/>
          </a:xfrm>
        </p:grpSpPr>
        <p:grpSp>
          <p:nvGrpSpPr>
            <p:cNvPr id="18" name="Group 20"/>
            <p:cNvGrpSpPr/>
            <p:nvPr/>
          </p:nvGrpSpPr>
          <p:grpSpPr>
            <a:xfrm>
              <a:off x="4876800" y="381000"/>
              <a:ext cx="1524000" cy="990600"/>
              <a:chOff x="838200" y="4495800"/>
              <a:chExt cx="2133600" cy="10675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1" idx="1"/>
                <a:endCxn id="11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 21"/>
            <p:cNvSpPr/>
            <p:nvPr/>
          </p:nvSpPr>
          <p:spPr bwMode="auto">
            <a:xfrm>
              <a:off x="5943600" y="9906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33400" y="990600"/>
            <a:ext cx="228600" cy="2286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828800" y="381000"/>
            <a:ext cx="1524000" cy="990600"/>
            <a:chOff x="2743200" y="381000"/>
            <a:chExt cx="1524000" cy="990600"/>
          </a:xfrm>
        </p:grpSpPr>
        <p:grpSp>
          <p:nvGrpSpPr>
            <p:cNvPr id="26" name="Group 20"/>
            <p:cNvGrpSpPr/>
            <p:nvPr/>
          </p:nvGrpSpPr>
          <p:grpSpPr>
            <a:xfrm>
              <a:off x="2743200" y="381000"/>
              <a:ext cx="1524000" cy="990600"/>
              <a:chOff x="838200" y="4495800"/>
              <a:chExt cx="2133600" cy="1067594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  <a:endCxn id="15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5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048000" y="5334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 +++مــــــــــوقـــــعیـــــــــت رقــــــــــــــــابــتــــــــــــی----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691633" y="691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جذابیت بازار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8229600" y="16002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سهم بازار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781800" y="1600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یا رشد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موقعیت</a:t>
            </a:r>
            <a:r>
              <a:rPr kumimoji="0" lang="fa-IR" sz="1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 رهبری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Dominance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105400" y="1600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درآمدها یا دوشیدن درآمدها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3429000" y="381000"/>
            <a:ext cx="1524000" cy="990600"/>
            <a:chOff x="838200" y="4495800"/>
            <a:chExt cx="2133600" cy="106759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0"/>
              <a:endCxn id="38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1"/>
              <a:endCxn id="38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Oval 36"/>
          <p:cNvSpPr/>
          <p:nvPr/>
        </p:nvSpPr>
        <p:spPr bwMode="auto">
          <a:xfrm>
            <a:off x="4038600" y="762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29000" y="1600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به حفظ انتخابی ادامه دهید.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752600" y="1600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بر سهم بازار البته به شکل انتخابی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6200" y="1600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سهم بازار را با جریان نقدی بده بستان کنید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8229600" y="32766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محصول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781800" y="32766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تمایز- توسعه خط محصول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05400" y="32766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محصولاتی که کم گردش هستند را  هرس کنید.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29000" y="32766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برتمایز ناشی از کیفیت تمرکز کنید.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2600" y="32766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تمایز  و توسعه خط محصول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200" y="32766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هرس کردن محصولات به شکل تهاجمی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1800" y="5029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قیمت گذاری تهاجمی برای حفظ سهم بازار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05400" y="5029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تثبیت قیمت یا افزایش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429000" y="5029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قیمت یا افزایش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752600" y="5029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قیمت گذاری برای کسب سهم بازار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6200" y="5029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افزایش قیمت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8229600" y="51054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قیمت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0" y="381000"/>
            <a:ext cx="1524000" cy="9906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381000"/>
            <a:ext cx="1524000" cy="990600"/>
            <a:chOff x="838200" y="4495800"/>
            <a:chExt cx="2133600" cy="10675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0"/>
          <p:cNvGrpSpPr/>
          <p:nvPr/>
        </p:nvGrpSpPr>
        <p:grpSpPr>
          <a:xfrm>
            <a:off x="5029200" y="381000"/>
            <a:ext cx="1524000" cy="990600"/>
            <a:chOff x="4876800" y="381000"/>
            <a:chExt cx="1524000" cy="990600"/>
          </a:xfrm>
        </p:grpSpPr>
        <p:grpSp>
          <p:nvGrpSpPr>
            <p:cNvPr id="18" name="Group 20"/>
            <p:cNvGrpSpPr/>
            <p:nvPr/>
          </p:nvGrpSpPr>
          <p:grpSpPr>
            <a:xfrm>
              <a:off x="4876800" y="381000"/>
              <a:ext cx="1524000" cy="990600"/>
              <a:chOff x="838200" y="4495800"/>
              <a:chExt cx="2133600" cy="10675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1" idx="1"/>
                <a:endCxn id="11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 21"/>
            <p:cNvSpPr/>
            <p:nvPr/>
          </p:nvSpPr>
          <p:spPr bwMode="auto">
            <a:xfrm>
              <a:off x="5943600" y="9906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33400" y="990600"/>
            <a:ext cx="228600" cy="2286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828800" y="381000"/>
            <a:ext cx="1524000" cy="990600"/>
            <a:chOff x="2743200" y="381000"/>
            <a:chExt cx="1524000" cy="990600"/>
          </a:xfrm>
        </p:grpSpPr>
        <p:grpSp>
          <p:nvGrpSpPr>
            <p:cNvPr id="26" name="Group 20"/>
            <p:cNvGrpSpPr/>
            <p:nvPr/>
          </p:nvGrpSpPr>
          <p:grpSpPr>
            <a:xfrm>
              <a:off x="2743200" y="381000"/>
              <a:ext cx="1524000" cy="990600"/>
              <a:chOff x="838200" y="4495800"/>
              <a:chExt cx="2133600" cy="1067594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  <a:endCxn id="15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5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048000" y="5334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 +++مــــــــــوقـــــعیـــــــــت رقــــــــــــــــابــتــــــــــــی----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691633" y="691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جذابیت بازار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8229600" y="16002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ترویج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781800" y="1600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بازاریابی تهاجمی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105400" y="1600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ترویج محدود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3429000" y="381000"/>
            <a:ext cx="1524000" cy="990600"/>
            <a:chOff x="838200" y="4495800"/>
            <a:chExt cx="2133600" cy="106759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0"/>
              <a:endCxn id="38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1"/>
              <a:endCxn id="38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Oval 36"/>
          <p:cNvSpPr/>
          <p:nvPr/>
        </p:nvSpPr>
        <p:spPr bwMode="auto">
          <a:xfrm>
            <a:off x="4038600" y="762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29000" y="1600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به طور انتخابی برخی از ابزار ها را حفظ کنید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752600" y="1600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بازاریابی تهاجمی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6200" y="1600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حداقل تبلیغات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8229600" y="32766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توزیع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781800" y="32766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توزیع وسیع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05400" y="32766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توزیع وسیع خود را حفظ کنید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29000" y="32766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بر اساس بخشها توزیع کنید.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2600" y="32766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توزیع محدود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200" y="32766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حداقل کردن توزیع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1800" y="5029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کنترل شدید هزینه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05400" y="5029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تاکید بر کاهش هزینه به خصوص هزینه های متغیر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429000" y="5029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کنترل شدید هزینه ها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752600" y="5029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شدید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6200" y="5029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کاهش شدید هزینه های ثابت و متغییر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8229600" y="51054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هزینه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0" y="381000"/>
            <a:ext cx="1524000" cy="9906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381000"/>
            <a:ext cx="1524000" cy="990600"/>
            <a:chOff x="838200" y="4495800"/>
            <a:chExt cx="2133600" cy="10675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0"/>
          <p:cNvGrpSpPr/>
          <p:nvPr/>
        </p:nvGrpSpPr>
        <p:grpSpPr>
          <a:xfrm>
            <a:off x="5029200" y="381000"/>
            <a:ext cx="1524000" cy="990600"/>
            <a:chOff x="4876800" y="381000"/>
            <a:chExt cx="1524000" cy="990600"/>
          </a:xfrm>
        </p:grpSpPr>
        <p:grpSp>
          <p:nvGrpSpPr>
            <p:cNvPr id="18" name="Group 20"/>
            <p:cNvGrpSpPr/>
            <p:nvPr/>
          </p:nvGrpSpPr>
          <p:grpSpPr>
            <a:xfrm>
              <a:off x="4876800" y="381000"/>
              <a:ext cx="1524000" cy="990600"/>
              <a:chOff x="838200" y="4495800"/>
              <a:chExt cx="2133600" cy="10675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1" idx="1"/>
                <a:endCxn id="11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 21"/>
            <p:cNvSpPr/>
            <p:nvPr/>
          </p:nvSpPr>
          <p:spPr bwMode="auto">
            <a:xfrm>
              <a:off x="5943600" y="9906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33400" y="990600"/>
            <a:ext cx="228600" cy="2286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828800" y="381000"/>
            <a:ext cx="1524000" cy="990600"/>
            <a:chOff x="2743200" y="381000"/>
            <a:chExt cx="1524000" cy="990600"/>
          </a:xfrm>
        </p:grpSpPr>
        <p:grpSp>
          <p:nvGrpSpPr>
            <p:cNvPr id="26" name="Group 20"/>
            <p:cNvGrpSpPr/>
            <p:nvPr/>
          </p:nvGrpSpPr>
          <p:grpSpPr>
            <a:xfrm>
              <a:off x="2743200" y="381000"/>
              <a:ext cx="1524000" cy="990600"/>
              <a:chOff x="838200" y="4495800"/>
              <a:chExt cx="2133600" cy="1067594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  <a:endCxn id="15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5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048000" y="5334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 +++مــــــــــوقـــــعیـــــــــت رقــــــــــــــــابــتــــــــــــی----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691633" y="691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جذابیت بازار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8229600" y="16002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تولید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781800" y="1600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و توسعه(س مشترک تحصیل)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105400" y="1600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بکارگیری حداکثر ظرفیتها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3429000" y="381000"/>
            <a:ext cx="1524000" cy="990600"/>
            <a:chOff x="838200" y="4495800"/>
            <a:chExt cx="2133600" cy="106759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0"/>
              <a:endCxn id="38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1"/>
              <a:endCxn id="38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Oval 36"/>
          <p:cNvSpPr/>
          <p:nvPr/>
        </p:nvSpPr>
        <p:spPr bwMode="auto">
          <a:xfrm>
            <a:off x="4038600" y="762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29000" y="1600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افزایش بهره وری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752600" y="1600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6200" y="1600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آزاد کردن ظرفیت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8229600" y="32766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R&amp;D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781800" y="32766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رشد و سرمایه گذاری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05400" y="32766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تمرکز بر پروژه های خاص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29000" y="32766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انتخابی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2600" y="32766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200" y="32766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صفر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1800" y="5029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ارتقاء مدیریت در وظایف کلیدی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05400" y="5029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پرسنل، پاداش دهی به کارایی، جمع و جور کردن سازمان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429000" y="5029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مدیران کلیدی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752600" y="5029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6200" y="5029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کوچک کردن سازمان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8229600" y="51054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پرسنل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5" y="2093069"/>
            <a:ext cx="5232905" cy="34522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21087" y="2815898"/>
            <a:ext cx="1790700" cy="1003300"/>
          </a:xfrm>
          <a:prstGeom prst="ellipse">
            <a:avLst/>
          </a:prstGeom>
          <a:noFill/>
          <a:ln w="31750" cmpd="sng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365343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201" y="296553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65342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76909" y="266700"/>
            <a:ext cx="3143250" cy="5715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100" b="1" dirty="0">
                <a:cs typeface="B Zar" pitchFamily="2" charset="-78"/>
              </a:rPr>
              <a:t>برای نفوذ در بازار </a:t>
            </a:r>
            <a:endParaRPr lang="en-US" sz="2100" b="1" dirty="0">
              <a:cs typeface="B Za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60889" y="1295400"/>
            <a:ext cx="3938317" cy="53255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فرمول حجم</a:t>
            </a:r>
            <a:r>
              <a:rPr lang="fa-IR" sz="2700" b="1" dirty="0">
                <a:cs typeface="B Zar" pitchFamily="2" charset="-78"/>
              </a:rPr>
              <a:t>=</a:t>
            </a:r>
            <a:r>
              <a:rPr lang="fa-IR" b="1" dirty="0">
                <a:cs typeface="B Zar" pitchFamily="2" charset="-78"/>
              </a:rPr>
              <a:t>نرخ مصرف* تعداد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14400" y="2033434"/>
            <a:ext cx="6324600" cy="267316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endParaRPr lang="fa-IR" b="1" dirty="0">
              <a:cs typeface="B Zar" pitchFamily="2" charset="-78"/>
            </a:endParaRPr>
          </a:p>
          <a:p>
            <a:pPr algn="just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1- افزایش دفعات مصرف- </a:t>
            </a:r>
            <a:r>
              <a:rPr lang="fa-IR" b="1" dirty="0" smtClean="0">
                <a:cs typeface="B Zar" pitchFamily="2" charset="-78"/>
              </a:rPr>
              <a:t>زیتون</a:t>
            </a:r>
            <a:r>
              <a:rPr lang="en-US" b="1" dirty="0" smtClean="0">
                <a:cs typeface="B Zar" pitchFamily="2" charset="-78"/>
              </a:rPr>
              <a:t>-</a:t>
            </a:r>
            <a:r>
              <a:rPr lang="fa-IR" b="1" dirty="0" smtClean="0">
                <a:cs typeface="B Zar" pitchFamily="2" charset="-78"/>
              </a:rPr>
              <a:t>پزشک- آرایشگر ها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cs typeface="B Zar" pitchFamily="2" charset="-78"/>
              </a:rPr>
              <a:t>2- </a:t>
            </a:r>
            <a:r>
              <a:rPr lang="fa-IR" b="1" dirty="0">
                <a:cs typeface="B Zar" pitchFamily="2" charset="-78"/>
              </a:rPr>
              <a:t>افزایش مقدار در هر دفعه از مصرف لیوان بزرگتر نوشابه- دهانه </a:t>
            </a:r>
            <a:r>
              <a:rPr lang="fa-IR" b="1" dirty="0" smtClean="0">
                <a:cs typeface="B Zar" pitchFamily="2" charset="-78"/>
              </a:rPr>
              <a:t>خمیردندان-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اضافه کردن لیمو در آب انگور- اضافه کردن فیبر در شکلات-کبریت-تهاتر- دمو بردن- اعتبار بالا دادن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-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Upselling- Cross Selling</a:t>
            </a:r>
            <a:endParaRPr lang="fa-IR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 b="1" dirty="0">
              <a:cs typeface="B Zar" pitchFamily="2" charset="-78"/>
            </a:endParaRP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3- پیدا کردن مصارف جدید توری زیر سوله- خمیردندان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873511" y="4935667"/>
            <a:ext cx="4566361" cy="626933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cs typeface="B Zar" pitchFamily="2" charset="-78"/>
              </a:rPr>
              <a:t>4- ربودن مشتریان رقیب- نرم افزار- دیاگ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cs typeface="B Zar" pitchFamily="2" charset="-78"/>
              </a:rPr>
              <a:t>5- افرادی که تا به حال مصرف کننده نبوده اند.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530630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638800" y="1905000"/>
            <a:ext cx="2819400" cy="1676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اندازه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رشد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پتانسیل سودآوری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867400" y="4572000"/>
            <a:ext cx="2819400" cy="1676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اندازه دقیق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برآورد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تحقیق بازار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6536"/>
            <a:ext cx="4862512" cy="3824664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515359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</a:pP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جذابیت بازار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33400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1905000" cy="47524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</a:pPr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روشهای اندازه گیری </a:t>
            </a:r>
            <a:endParaRPr lang="en-US" sz="1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626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4" y="2180082"/>
            <a:ext cx="5232905" cy="3452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321087" y="4390694"/>
            <a:ext cx="1790700" cy="1003300"/>
          </a:xfrm>
          <a:prstGeom prst="ellipse">
            <a:avLst/>
          </a:prstGeom>
          <a:noFill/>
          <a:ln w="31750" cmpd="sng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3965" y="1260536"/>
            <a:ext cx="3143250" cy="5715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100" b="1" dirty="0">
                <a:cs typeface="B Zar" pitchFamily="2" charset="-78"/>
              </a:rPr>
              <a:t>برای توسعه بازار </a:t>
            </a:r>
            <a:endParaRPr lang="en-US" sz="2100" b="1" dirty="0">
              <a:cs typeface="B Za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55590" y="2651578"/>
            <a:ext cx="4969742" cy="271504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1- ورود به بخشهای جدید </a:t>
            </a:r>
            <a:r>
              <a:rPr lang="fa-IR" sz="2400" b="1" dirty="0" smtClean="0">
                <a:cs typeface="B Zar" pitchFamily="2" charset="-78"/>
              </a:rPr>
              <a:t>بازار</a:t>
            </a:r>
            <a:endParaRPr lang="fa-IR" sz="2400" b="1" dirty="0">
              <a:cs typeface="B Zar" pitchFamily="2" charset="-78"/>
            </a:endParaRP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2- توسعه جغرافیایی بازار و کانالهای توزیع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3- داشتن برندهای چند گانه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4- خرید شرکت های رقیب- بامیل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5-ورود به بازارهای جهانی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6- جایگاه یابی جدید برای محصولات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5" y="2093069"/>
            <a:ext cx="5232905" cy="3452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746783" y="2815898"/>
            <a:ext cx="1790700" cy="1003300"/>
          </a:xfrm>
          <a:prstGeom prst="ellipse">
            <a:avLst/>
          </a:prstGeom>
          <a:noFill/>
          <a:ln w="31750" cmpd="sng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8A61A1-4087-40CC-B95E-597761B4B27C}"/>
              </a:ext>
            </a:extLst>
          </p:cNvPr>
          <p:cNvSpPr txBox="1">
            <a:spLocks/>
          </p:cNvSpPr>
          <p:nvPr/>
        </p:nvSpPr>
        <p:spPr>
          <a:xfrm>
            <a:off x="2621756" y="1917523"/>
            <a:ext cx="6407944" cy="35361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en-US" sz="1500" b="1" dirty="0">
              <a:cs typeface="B Titr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83965" y="1348609"/>
            <a:ext cx="3143250" cy="5715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100" b="1" dirty="0">
                <a:cs typeface="B Zar" pitchFamily="2" charset="-78"/>
              </a:rPr>
              <a:t>برای توسعه محصول </a:t>
            </a:r>
            <a:endParaRPr lang="en-US" sz="2100" b="1" dirty="0"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90600" y="2286000"/>
            <a:ext cx="7035800" cy="3373161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1- آمیخته محصول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1"/>
                </a:solidFill>
                <a:cs typeface="B Zar" pitchFamily="2" charset="-78"/>
              </a:rPr>
              <a:t>2- </a:t>
            </a: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کشش رو به بالا- رو به پایین و دو طرفه محصول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1"/>
                </a:solidFill>
                <a:cs typeface="B Zar" pitchFamily="2" charset="-78"/>
              </a:rPr>
              <a:t>3-</a:t>
            </a: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کیفیت بهتر- ویژگیهای جدید- طراحی جدید-ویژگیهای جدید) 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1"/>
                </a:solidFill>
                <a:cs typeface="B Zar" pitchFamily="2" charset="-78"/>
              </a:rPr>
              <a:t>4- </a:t>
            </a: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سفارشی سازی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5- تنوع مرتبط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6- تنوع افقی( تکنولوژی متفاوت اما مشتریان مشابه)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bg1"/>
              </a:solidFill>
              <a:cs typeface="B Za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31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  <p:bldP spid="1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5" y="2093069"/>
            <a:ext cx="5232905" cy="34522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207" y="378230"/>
            <a:ext cx="4068089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381000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استراتژیِ بازایابی بر اساس </a:t>
            </a:r>
            <a:r>
              <a:rPr lang="en-US" sz="2400" dirty="0" smtClean="0">
                <a:solidFill>
                  <a:schemeClr val="bg1"/>
                </a:solidFill>
              </a:rPr>
              <a:t>3cs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5113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55748"/>
              </p:ext>
            </p:extLst>
          </p:nvPr>
        </p:nvGraphicFramePr>
        <p:xfrm>
          <a:off x="685800" y="1172127"/>
          <a:ext cx="6957421" cy="4404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8961221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80459872"/>
                    </a:ext>
                  </a:extLst>
                </a:gridCol>
                <a:gridCol w="2028434">
                  <a:extLst>
                    <a:ext uri="{9D8B030D-6E8A-4147-A177-3AD203B41FA5}">
                      <a16:colId xmlns:a16="http://schemas.microsoft.com/office/drawing/2014/main" val="1887620993"/>
                    </a:ext>
                  </a:extLst>
                </a:gridCol>
                <a:gridCol w="1652387">
                  <a:extLst>
                    <a:ext uri="{9D8B030D-6E8A-4147-A177-3AD203B41FA5}">
                      <a16:colId xmlns:a16="http://schemas.microsoft.com/office/drawing/2014/main" val="1562826580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سنگ آهن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سنگ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تزیینی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3Cs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7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نقدی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محصولات وارداتی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ضعیف با ایرانی ها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شدید با خارجی ها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اعتباری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دو رقیب قدرتمند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رقابت شدید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Competitors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53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بسیار پولدار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عملکرد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سهامی عام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قیمت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ماهیت نماینده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سود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پرداخت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Customer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9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تکنولوژی ضعیف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ارتباط قوی با بازار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خدمات پس از فروش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مالی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رهبر بازار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Company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48845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توجه و مانور در خدمات پس از فروش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تعویض محصول در صورت خرابی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اعتباری و رقابتی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Marketing</a:t>
                      </a:r>
                      <a:r>
                        <a:rPr lang="en-US" b="1" baseline="0" dirty="0" smtClean="0">
                          <a:cs typeface="B Nazanin" panose="00000400000000000000" pitchFamily="2" charset="-78"/>
                        </a:rPr>
                        <a:t> Strategy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207" y="378230"/>
            <a:ext cx="4068089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381000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استراتژیِ بازایابی بر اساس </a:t>
            </a:r>
            <a:r>
              <a:rPr lang="en-US" sz="2400" dirty="0" smtClean="0">
                <a:solidFill>
                  <a:schemeClr val="bg1"/>
                </a:solidFill>
              </a:rPr>
              <a:t>3cs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5113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31306"/>
              </p:ext>
            </p:extLst>
          </p:nvPr>
        </p:nvGraphicFramePr>
        <p:xfrm>
          <a:off x="381000" y="1172129"/>
          <a:ext cx="8449490" cy="508384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8961221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80459872"/>
                    </a:ext>
                  </a:extLst>
                </a:gridCol>
                <a:gridCol w="2341082">
                  <a:extLst>
                    <a:ext uri="{9D8B030D-6E8A-4147-A177-3AD203B41FA5}">
                      <a16:colId xmlns:a16="http://schemas.microsoft.com/office/drawing/2014/main" val="1887620993"/>
                    </a:ext>
                  </a:extLst>
                </a:gridCol>
                <a:gridCol w="2230918">
                  <a:extLst>
                    <a:ext uri="{9D8B030D-6E8A-4147-A177-3AD203B41FA5}">
                      <a16:colId xmlns:a16="http://schemas.microsoft.com/office/drawing/2014/main" val="4211064427"/>
                    </a:ext>
                  </a:extLst>
                </a:gridCol>
                <a:gridCol w="1591490">
                  <a:extLst>
                    <a:ext uri="{9D8B030D-6E8A-4147-A177-3AD203B41FA5}">
                      <a16:colId xmlns:a16="http://schemas.microsoft.com/office/drawing/2014/main" val="1562826580"/>
                    </a:ext>
                  </a:extLst>
                </a:gridCol>
              </a:tblGrid>
              <a:tr h="575122">
                <a:tc rowSpan="5">
                  <a:txBody>
                    <a:bodyPr/>
                    <a:lstStyle/>
                    <a:p>
                      <a:pPr algn="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Alex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cs typeface="B Nazanin" panose="00000400000000000000" pitchFamily="2" charset="-78"/>
                        </a:rPr>
                        <a:t>Diod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cs typeface="B Nazanin" panose="00000400000000000000" pitchFamily="2" charset="-78"/>
                        </a:rPr>
                        <a:t>Smooth</a:t>
                      </a:r>
                      <a:r>
                        <a:rPr lang="en-US" sz="1600" b="1" baseline="0" dirty="0" smtClean="0">
                          <a:cs typeface="B Nazanin" panose="00000400000000000000" pitchFamily="2" charset="-78"/>
                        </a:rPr>
                        <a:t> Cool</a:t>
                      </a:r>
                      <a:endParaRPr lang="en-US" sz="16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3Cs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7066"/>
                  </a:ext>
                </a:extLst>
              </a:tr>
              <a:tr h="112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نسبتا شدید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های اعتباری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تعدد محصولات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متوسط رو به پایین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نبود دستگاه های چینی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های اعتباری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رقابت شدید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فراوانی محصولات چینی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رقابت قیمتی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Competitors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53076"/>
                  </a:ext>
                </a:extLst>
              </a:tr>
              <a:tr h="112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بازار اشباع شده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محدود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علاقه مندی به محصول جدید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حساسیت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پایین قیمتی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قیمت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بررسی زیاد فبل از خرید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تعدد انتخاب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فراوان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Customer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9900"/>
                  </a:ext>
                </a:extLst>
              </a:tr>
              <a:tr h="112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تکنیکی ضعیفتر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نداشتن رفرنس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خرابی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نارضایتی بالای مشتری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نمایندگی معتبر اروپایی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قیمت بالای محصول نسبت به رقبا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رقابت بالا</a:t>
                      </a:r>
                    </a:p>
                    <a:p>
                      <a:pPr algn="r"/>
                      <a:endParaRPr lang="fa-IR" b="1" dirty="0" smtClean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Company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48845"/>
                  </a:ext>
                </a:extLst>
              </a:tr>
              <a:tr h="9080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اعتباری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استراتژی کاهشی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نقدی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استراتژی تهاجمی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اعتباری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استراتژی تدافعی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Marketing</a:t>
                      </a:r>
                      <a:r>
                        <a:rPr lang="en-US" b="1" baseline="0" dirty="0" smtClean="0">
                          <a:cs typeface="B Nazanin" panose="00000400000000000000" pitchFamily="2" charset="-78"/>
                        </a:rPr>
                        <a:t> Strategy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207" y="378230"/>
            <a:ext cx="4068089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381000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استراتژیِ بازایابی بر اساس </a:t>
            </a:r>
            <a:r>
              <a:rPr lang="en-US" sz="2400" dirty="0" smtClean="0">
                <a:solidFill>
                  <a:schemeClr val="bg1"/>
                </a:solidFill>
              </a:rPr>
              <a:t>3cs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5113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80160"/>
              </p:ext>
            </p:extLst>
          </p:nvPr>
        </p:nvGraphicFramePr>
        <p:xfrm>
          <a:off x="685800" y="1172127"/>
          <a:ext cx="6957421" cy="4130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89612218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80459872"/>
                    </a:ext>
                  </a:extLst>
                </a:gridCol>
                <a:gridCol w="2485634">
                  <a:extLst>
                    <a:ext uri="{9D8B030D-6E8A-4147-A177-3AD203B41FA5}">
                      <a16:colId xmlns:a16="http://schemas.microsoft.com/office/drawing/2014/main" val="1887620993"/>
                    </a:ext>
                  </a:extLst>
                </a:gridCol>
                <a:gridCol w="1652387">
                  <a:extLst>
                    <a:ext uri="{9D8B030D-6E8A-4147-A177-3AD203B41FA5}">
                      <a16:colId xmlns:a16="http://schemas.microsoft.com/office/drawing/2014/main" val="1562826580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بزرگ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کوچک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3Cs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7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چانه زنی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قدرت مالی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روابط قوی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بازرگانی قوی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نداشتن توان چانه زنی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قدرت مالی پایین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Political &amp;Legal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53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بسیار پولدار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عملکرد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سهامی عام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قیمت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سود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پرداخت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Customer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9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فروش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تولید پایین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فروش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تولید پایین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Company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48845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تحویل به موقع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تحویل با تاخیر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Marketing</a:t>
                      </a:r>
                      <a:r>
                        <a:rPr lang="en-US" b="1" baseline="0" dirty="0" smtClean="0">
                          <a:cs typeface="B Nazanin" panose="00000400000000000000" pitchFamily="2" charset="-78"/>
                        </a:rPr>
                        <a:t> Strategy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7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76200"/>
            <a:ext cx="8832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2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77" y="762000"/>
            <a:ext cx="8480223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34000" y="4648200"/>
            <a:ext cx="3505200" cy="182989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گوشت مرغ 28 کیلو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تخم مرغ 11 کیلو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صندوق 12000 عدد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توری آلمینوم 2،000،000</a:t>
            </a:r>
          </a:p>
        </p:txBody>
      </p:sp>
    </p:spTree>
    <p:extLst>
      <p:ext uri="{BB962C8B-B14F-4D97-AF65-F5344CB8AC3E}">
        <p14:creationId xmlns:p14="http://schemas.microsoft.com/office/powerpoint/2010/main" val="107620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696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7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9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" y="990600"/>
            <a:ext cx="79200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novation title page">
  <a:themeElements>
    <a:clrScheme name="Innovatio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novation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Innovatio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novation title page">
  <a:themeElements>
    <a:clrScheme name="Innovatio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novation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Innovatio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1554</Words>
  <Application>Microsoft Office PowerPoint</Application>
  <PresentationFormat>On-screen Show (4:3)</PresentationFormat>
  <Paragraphs>714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B Koodak</vt:lpstr>
      <vt:lpstr>B Nazanin</vt:lpstr>
      <vt:lpstr>B Titr</vt:lpstr>
      <vt:lpstr>B Traffic</vt:lpstr>
      <vt:lpstr>B Zar</vt:lpstr>
      <vt:lpstr>Calibri</vt:lpstr>
      <vt:lpstr>Times New Roman</vt:lpstr>
      <vt:lpstr>Verdana</vt:lpstr>
      <vt:lpstr>Wingdings</vt:lpstr>
      <vt:lpstr>2_Default Design</vt:lpstr>
      <vt:lpstr>Default Design</vt:lpstr>
      <vt:lpstr>Innovation title page</vt:lpstr>
      <vt:lpstr>1_Innovation 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Nader</dc:creator>
  <cp:lastModifiedBy>Nader Gharibnavaz</cp:lastModifiedBy>
  <cp:revision>123</cp:revision>
  <dcterms:created xsi:type="dcterms:W3CDTF">2013-06-29T20:14:02Z</dcterms:created>
  <dcterms:modified xsi:type="dcterms:W3CDTF">2022-06-29T18:59:39Z</dcterms:modified>
</cp:coreProperties>
</file>