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98" r:id="rId3"/>
    <p:sldMasterId id="2147483752" r:id="rId4"/>
  </p:sldMasterIdLst>
  <p:notesMasterIdLst>
    <p:notesMasterId r:id="rId52"/>
  </p:notesMasterIdLst>
  <p:sldIdLst>
    <p:sldId id="296" r:id="rId5"/>
    <p:sldId id="495" r:id="rId6"/>
    <p:sldId id="498" r:id="rId7"/>
    <p:sldId id="508" r:id="rId8"/>
    <p:sldId id="510" r:id="rId9"/>
    <p:sldId id="512" r:id="rId10"/>
    <p:sldId id="509" r:id="rId11"/>
    <p:sldId id="496" r:id="rId12"/>
    <p:sldId id="497" r:id="rId13"/>
    <p:sldId id="515" r:id="rId14"/>
    <p:sldId id="499" r:id="rId15"/>
    <p:sldId id="501" r:id="rId16"/>
    <p:sldId id="516" r:id="rId17"/>
    <p:sldId id="503" r:id="rId18"/>
    <p:sldId id="504" r:id="rId19"/>
    <p:sldId id="505" r:id="rId20"/>
    <p:sldId id="506" r:id="rId21"/>
    <p:sldId id="507" r:id="rId22"/>
    <p:sldId id="519" r:id="rId23"/>
    <p:sldId id="520" r:id="rId24"/>
    <p:sldId id="297" r:id="rId25"/>
    <p:sldId id="432" r:id="rId26"/>
    <p:sldId id="521" r:id="rId27"/>
    <p:sldId id="437" r:id="rId28"/>
    <p:sldId id="436" r:id="rId29"/>
    <p:sldId id="424" r:id="rId30"/>
    <p:sldId id="431" r:id="rId31"/>
    <p:sldId id="433" r:id="rId32"/>
    <p:sldId id="434" r:id="rId33"/>
    <p:sldId id="264" r:id="rId34"/>
    <p:sldId id="317" r:id="rId35"/>
    <p:sldId id="438" r:id="rId36"/>
    <p:sldId id="439" r:id="rId37"/>
    <p:sldId id="440" r:id="rId38"/>
    <p:sldId id="454" r:id="rId39"/>
    <p:sldId id="455" r:id="rId40"/>
    <p:sldId id="456" r:id="rId41"/>
    <p:sldId id="457" r:id="rId42"/>
    <p:sldId id="458" r:id="rId43"/>
    <p:sldId id="459" r:id="rId44"/>
    <p:sldId id="460" r:id="rId45"/>
    <p:sldId id="461" r:id="rId46"/>
    <p:sldId id="462" r:id="rId47"/>
    <p:sldId id="463" r:id="rId48"/>
    <p:sldId id="513" r:id="rId49"/>
    <p:sldId id="514" r:id="rId50"/>
    <p:sldId id="51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48D1"/>
    <a:srgbClr val="6825AB"/>
    <a:srgbClr val="94FD77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21" autoAdjust="0"/>
  </p:normalViewPr>
  <p:slideViewPr>
    <p:cSldViewPr>
      <p:cViewPr varScale="1">
        <p:scale>
          <a:sx n="69" d="100"/>
          <a:sy n="69" d="100"/>
        </p:scale>
        <p:origin x="54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Documents%20and%20Settings\nader\My%20Documents\Downloads\&#1605;&#1575;&#1578;&#1585;&#1610;&#1587;%20&#1580;&#1575;&#1610;&#1711;&#1575;&#1607;%20&#1610;&#1575;&#1576;&#1610;%20&#1605;&#1581;&#1589;&#1608;&#1604;%20&#1576;&#1575;&#1586;&#1575;&#1585;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Documents%20and%20Settings\nader\My%20Documents\Downloads\&#1605;&#1575;&#1578;&#1585;&#1610;&#1587;%20&#1580;&#1575;&#1610;&#1711;&#1575;&#1607;%20&#1610;&#1575;&#1576;&#1610;%20&#1605;&#1581;&#1589;&#1608;&#1604;%20&#1576;&#1575;&#1586;&#1575;&#1585;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Documents%20and%20Settings\nader\My%20Documents\Downloads\&#1605;&#1575;&#1578;&#1585;&#1610;&#1587;%20&#1580;&#1575;&#1610;&#1711;&#1575;&#1607;%20&#1610;&#1575;&#1576;&#1610;%20&#1605;&#1581;&#1589;&#1608;&#1604;%20&#1576;&#1575;&#1586;&#1575;&#1585;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OMPANIES\Roya\&#1605;&#1575;&#1578;&#1585;&#1740;&#1587;&#1607;&#1575;&#1740;%20&#1580;&#1584;&#1575;&#1576;&#1740;&#1578;%20&#1576;&#1575;&#1586;&#1575;&#1585;.xlsx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200">
                <a:cs typeface="B Nazanin" pitchFamily="2" charset="-78"/>
              </a:defRPr>
            </a:pPr>
            <a:r>
              <a:rPr lang="fa-IR" sz="1200">
                <a:cs typeface="B Nazanin" pitchFamily="2" charset="-78"/>
              </a:rPr>
              <a:t>     جذابیت بالای بازار</a:t>
            </a:r>
            <a:endParaRPr lang="en-US" sz="1200">
              <a:cs typeface="B Nazanin" pitchFamily="2" charset="-78"/>
            </a:endParaRPr>
          </a:p>
        </c:rich>
      </c:tx>
      <c:overlay val="0"/>
    </c:title>
    <c:autoTitleDeleted val="0"/>
    <c:plotArea>
      <c:layout/>
      <c:bubbleChart>
        <c:varyColors val="0"/>
        <c:ser>
          <c:idx val="0"/>
          <c:order val="0"/>
          <c:tx>
            <c:v>کنسانتره طرح بزرگ </c:v>
          </c:tx>
          <c:invertIfNegative val="0"/>
          <c:xVal>
            <c:numRef>
              <c:f>'جدول موقعیت رقابتی'!$E$14:$F$14</c:f>
              <c:numCache>
                <c:formatCode>General</c:formatCode>
                <c:ptCount val="2"/>
                <c:pt idx="0">
                  <c:v>73.2</c:v>
                </c:pt>
              </c:numCache>
            </c:numRef>
          </c:xVal>
          <c:yVal>
            <c:numRef>
              <c:f>جذابيت!$F$11</c:f>
              <c:numCache>
                <c:formatCode>General</c:formatCode>
                <c:ptCount val="1"/>
                <c:pt idx="0">
                  <c:v>83.3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7795-45EB-A394-12BDF9A19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66455424"/>
        <c:axId val="66456960"/>
      </c:bubbleChart>
      <c:valAx>
        <c:axId val="66455424"/>
        <c:scaling>
          <c:orientation val="minMax"/>
          <c:max val="100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66456960"/>
        <c:crossesAt val="50"/>
        <c:crossBetween val="midCat"/>
      </c:valAx>
      <c:valAx>
        <c:axId val="66456960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6455424"/>
        <c:crossesAt val="50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0"/>
    </mc:Choice>
    <mc:Fallback>
      <c:style val="30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cs typeface="B Nazanin" pitchFamily="2" charset="-78"/>
              </a:defRPr>
            </a:pPr>
            <a:r>
              <a:rPr lang="fa-IR" sz="1800" b="1" i="0" u="none" strike="noStrike" baseline="0"/>
              <a:t>کنسانتره</a:t>
            </a:r>
            <a:r>
              <a:rPr lang="fa-IR">
                <a:cs typeface="B Nazanin" pitchFamily="2" charset="-78"/>
              </a:rPr>
              <a:t>( طرحهای بزرگ) </a:t>
            </a:r>
          </a:p>
        </c:rich>
      </c:tx>
      <c:overlay val="0"/>
    </c:title>
    <c:autoTitleDeleted val="0"/>
    <c:plotArea>
      <c:layout/>
      <c:bubbleChart>
        <c:varyColors val="0"/>
        <c:ser>
          <c:idx val="0"/>
          <c:order val="0"/>
          <c:tx>
            <c:v>گندله سازی. طرحهای بزرگ </c:v>
          </c:tx>
          <c:invertIfNegative val="0"/>
          <c:dLbls>
            <c:dLbl>
              <c:idx val="0"/>
              <c:dLblPos val="r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DE-41BD-8B64-F333A34301F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'جدول موقعیت رقابتی'!$E$14</c:f>
              <c:numCache>
                <c:formatCode>General</c:formatCode>
                <c:ptCount val="1"/>
                <c:pt idx="0">
                  <c:v>73.2</c:v>
                </c:pt>
              </c:numCache>
            </c:numRef>
          </c:xVal>
          <c:yVal>
            <c:numLit>
              <c:formatCode>General</c:formatCode>
              <c:ptCount val="1"/>
              <c:pt idx="0">
                <c:v>83.3</c:v>
              </c:pt>
            </c:numLit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1-BCDE-41BD-8B64-F333A34301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66106112"/>
        <c:axId val="66107648"/>
      </c:bubbleChart>
      <c:valAx>
        <c:axId val="66106112"/>
        <c:scaling>
          <c:orientation val="minMax"/>
          <c:max val="100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66107648"/>
        <c:crossesAt val="50"/>
        <c:crossBetween val="midCat"/>
      </c:valAx>
      <c:valAx>
        <c:axId val="66107648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6106112"/>
        <c:crossesAt val="50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ctr">
              <a:defRPr sz="1200">
                <a:cs typeface="B Nazanin" pitchFamily="2" charset="-78"/>
              </a:defRPr>
            </a:pPr>
            <a:r>
              <a:rPr lang="fa-IR" sz="1200">
                <a:cs typeface="B Nazanin" pitchFamily="2" charset="-78"/>
              </a:rPr>
              <a:t>     جذابیت بالای بازار</a:t>
            </a:r>
            <a:endParaRPr lang="en-US" sz="1200">
              <a:cs typeface="B Nazanin" pitchFamily="2" charset="-78"/>
            </a:endParaRPr>
          </a:p>
        </c:rich>
      </c:tx>
      <c:overlay val="0"/>
    </c:title>
    <c:autoTitleDeleted val="0"/>
    <c:plotArea>
      <c:layout/>
      <c:bubbleChart>
        <c:varyColors val="0"/>
        <c:ser>
          <c:idx val="0"/>
          <c:order val="0"/>
          <c:tx>
            <c:v>کنسانتره طرح بزرگ </c:v>
          </c:tx>
          <c:invertIfNegative val="0"/>
          <c:xVal>
            <c:numRef>
              <c:f>'جدول موقعیت رقابتی'!$E$14:$F$14</c:f>
              <c:numCache>
                <c:formatCode>General</c:formatCode>
                <c:ptCount val="2"/>
                <c:pt idx="0">
                  <c:v>73.2</c:v>
                </c:pt>
              </c:numCache>
            </c:numRef>
          </c:xVal>
          <c:yVal>
            <c:numRef>
              <c:f>جذابيت!$F$11</c:f>
              <c:numCache>
                <c:formatCode>General</c:formatCode>
                <c:ptCount val="1"/>
                <c:pt idx="0">
                  <c:v>83.3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0-7795-45EB-A394-12BDF9A194F3}"/>
            </c:ext>
          </c:extLst>
        </c:ser>
        <c:ser>
          <c:idx val="1"/>
          <c:order val="1"/>
          <c:tx>
            <c:v>کنسانتره طرح کوچک </c:v>
          </c:tx>
          <c:spPr>
            <a:ln w="25400">
              <a:noFill/>
            </a:ln>
          </c:spPr>
          <c:invertIfNegative val="0"/>
          <c:xVal>
            <c:numRef>
              <c:f>'جدول موقعیت رقابتی'!$E$29:$F$29</c:f>
              <c:numCache>
                <c:formatCode>General</c:formatCode>
                <c:ptCount val="2"/>
                <c:pt idx="0">
                  <c:v>67.100000000000009</c:v>
                </c:pt>
              </c:numCache>
            </c:numRef>
          </c:xVal>
          <c:yVal>
            <c:numRef>
              <c:f>جذابيت!$F$22</c:f>
              <c:numCache>
                <c:formatCode>General</c:formatCode>
                <c:ptCount val="1"/>
                <c:pt idx="0">
                  <c:v>58.5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1-7795-45EB-A394-12BDF9A194F3}"/>
            </c:ext>
          </c:extLst>
        </c:ser>
        <c:ser>
          <c:idx val="2"/>
          <c:order val="2"/>
          <c:tx>
            <c:v>گندله سازی </c:v>
          </c:tx>
          <c:spPr>
            <a:ln w="25400">
              <a:noFill/>
            </a:ln>
          </c:spPr>
          <c:invertIfNegative val="0"/>
          <c:xVal>
            <c:numRef>
              <c:f>'جدول موقعیت رقابتی'!$E$44:$F$44</c:f>
              <c:numCache>
                <c:formatCode>General</c:formatCode>
                <c:ptCount val="2"/>
                <c:pt idx="0">
                  <c:v>69.400000000000006</c:v>
                </c:pt>
              </c:numCache>
            </c:numRef>
          </c:xVal>
          <c:yVal>
            <c:numRef>
              <c:f>جذابيت!$F$33</c:f>
              <c:numCache>
                <c:formatCode>General</c:formatCode>
                <c:ptCount val="1"/>
                <c:pt idx="0">
                  <c:v>80.2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2-7795-45EB-A394-12BDF9A194F3}"/>
            </c:ext>
          </c:extLst>
        </c:ser>
        <c:ser>
          <c:idx val="3"/>
          <c:order val="3"/>
          <c:tx>
            <c:v>فولاد</c:v>
          </c:tx>
          <c:spPr>
            <a:ln w="25400">
              <a:noFill/>
            </a:ln>
          </c:spPr>
          <c:invertIfNegative val="0"/>
          <c:xVal>
            <c:numRef>
              <c:f>'جدول موقعیت رقابتی'!$E$59:$F$59</c:f>
              <c:numCache>
                <c:formatCode>General</c:formatCode>
                <c:ptCount val="2"/>
                <c:pt idx="0">
                  <c:v>64.800000000000011</c:v>
                </c:pt>
              </c:numCache>
            </c:numRef>
          </c:xVal>
          <c:yVal>
            <c:numRef>
              <c:f>جذابيت!$F$44</c:f>
              <c:numCache>
                <c:formatCode>General</c:formatCode>
                <c:ptCount val="1"/>
                <c:pt idx="0">
                  <c:v>50.4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3-7795-45EB-A394-12BDF9A194F3}"/>
            </c:ext>
          </c:extLst>
        </c:ser>
        <c:ser>
          <c:idx val="4"/>
          <c:order val="4"/>
          <c:tx>
            <c:v>مس </c:v>
          </c:tx>
          <c:spPr>
            <a:ln w="25400">
              <a:noFill/>
            </a:ln>
          </c:spPr>
          <c:invertIfNegative val="0"/>
          <c:xVal>
            <c:numRef>
              <c:f>'جدول موقعیت رقابتی'!$E$74:$F$74</c:f>
              <c:numCache>
                <c:formatCode>General</c:formatCode>
                <c:ptCount val="2"/>
                <c:pt idx="0">
                  <c:v>74.3</c:v>
                </c:pt>
              </c:numCache>
            </c:numRef>
          </c:xVal>
          <c:yVal>
            <c:numRef>
              <c:f>جذابيت!$F$55</c:f>
              <c:numCache>
                <c:formatCode>General</c:formatCode>
                <c:ptCount val="1"/>
                <c:pt idx="0">
                  <c:v>78.7</c:v>
                </c:pt>
              </c:numCache>
            </c:numRef>
          </c:yVal>
          <c:bubbleSize>
            <c:numLit>
              <c:formatCode>General</c:formatCode>
              <c:ptCount val="1"/>
              <c:pt idx="0">
                <c:v>1</c:v>
              </c:pt>
            </c:numLit>
          </c:bubbleSize>
          <c:bubble3D val="0"/>
          <c:extLst>
            <c:ext xmlns:c16="http://schemas.microsoft.com/office/drawing/2014/chart" uri="{C3380CC4-5D6E-409C-BE32-E72D297353CC}">
              <c16:uniqueId val="{00000004-7795-45EB-A394-12BDF9A194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bubbleScale val="100"/>
        <c:showNegBubbles val="0"/>
        <c:axId val="66455424"/>
        <c:axId val="66456960"/>
      </c:bubbleChart>
      <c:valAx>
        <c:axId val="66455424"/>
        <c:scaling>
          <c:orientation val="minMax"/>
          <c:max val="100"/>
          <c:min val="0"/>
        </c:scaling>
        <c:delete val="0"/>
        <c:axPos val="b"/>
        <c:majorGridlines/>
        <c:numFmt formatCode="General" sourceLinked="1"/>
        <c:majorTickMark val="none"/>
        <c:minorTickMark val="none"/>
        <c:tickLblPos val="nextTo"/>
        <c:crossAx val="66456960"/>
        <c:crossesAt val="50"/>
        <c:crossBetween val="midCat"/>
      </c:valAx>
      <c:valAx>
        <c:axId val="66456960"/>
        <c:scaling>
          <c:orientation val="minMax"/>
          <c:max val="100"/>
          <c:min val="0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66455424"/>
        <c:crossesAt val="50"/>
        <c:crossBetween val="midCat"/>
      </c:valAx>
    </c:plotArea>
    <c:legend>
      <c:legendPos val="b"/>
      <c:overlay val="0"/>
    </c:legend>
    <c:plotVisOnly val="1"/>
    <c:dispBlanksAs val="gap"/>
    <c:showDLblsOverMax val="0"/>
  </c:chart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fa-IR">
                <a:cs typeface="B Zar" pitchFamily="2" charset="-78"/>
              </a:rPr>
              <a:t>ماتریس</a:t>
            </a:r>
            <a:r>
              <a:rPr lang="fa-IR" baseline="0">
                <a:cs typeface="B Zar" pitchFamily="2" charset="-78"/>
              </a:rPr>
              <a:t> جذابیت بازار و موقعیت رقابتی </a:t>
            </a:r>
            <a:endParaRPr lang="en-US">
              <a:cs typeface="B Zar" pitchFamily="2" charset="-78"/>
            </a:endParaRPr>
          </a:p>
        </c:rich>
      </c:tx>
      <c:overlay val="0"/>
    </c:title>
    <c:autoTitleDeleted val="0"/>
    <c:plotArea>
      <c:layout/>
      <c:bubbleChart>
        <c:varyColors val="0"/>
        <c:ser>
          <c:idx val="0"/>
          <c:order val="0"/>
          <c:tx>
            <c:strRef>
              <c:f>'منابع چارت '!$A$3</c:f>
              <c:strCache>
                <c:ptCount val="1"/>
                <c:pt idx="0">
                  <c:v> موکت 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505420521442108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fa-IR" sz="1400" b="1">
                        <a:solidFill>
                          <a:sysClr val="windowText" lastClr="000000"/>
                        </a:solidFill>
                        <a:cs typeface="B Zar" pitchFamily="2" charset="-78"/>
                      </a:rPr>
                      <a:t> موکت </a:t>
                    </a:r>
                  </a:p>
                </c:rich>
              </c:tx>
              <c:dLblPos val="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402-413F-BD41-5DB9E0E89E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ysClr val="windowText" lastClr="000000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'منابع چارت '!$B$3</c:f>
              <c:numCache>
                <c:formatCode>General</c:formatCode>
                <c:ptCount val="1"/>
                <c:pt idx="0">
                  <c:v>8.7000000000000011</c:v>
                </c:pt>
              </c:numCache>
            </c:numRef>
          </c:xVal>
          <c:yVal>
            <c:numRef>
              <c:f>'منابع چارت '!$C$3</c:f>
              <c:numCache>
                <c:formatCode>General</c:formatCode>
                <c:ptCount val="1"/>
                <c:pt idx="0">
                  <c:v>6.8</c:v>
                </c:pt>
              </c:numCache>
            </c:numRef>
          </c:yVal>
          <c:bubbleSize>
            <c:numRef>
              <c:f>'منابع چارت '!$D$3</c:f>
              <c:numCache>
                <c:formatCode>General</c:formatCode>
                <c:ptCount val="1"/>
                <c:pt idx="0">
                  <c:v>1450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1-8402-413F-BD41-5DB9E0E89EEA}"/>
            </c:ext>
          </c:extLst>
        </c:ser>
        <c:ser>
          <c:idx val="1"/>
          <c:order val="1"/>
          <c:tx>
            <c:strRef>
              <c:f>'منابع چارت '!$A$4</c:f>
              <c:strCache>
                <c:ptCount val="1"/>
                <c:pt idx="0">
                  <c:v> پارکت چوبی  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fa-IR" sz="1400" b="1">
                        <a:solidFill>
                          <a:schemeClr val="bg1"/>
                        </a:solidFill>
                        <a:cs typeface="B Zar" pitchFamily="2" charset="-78"/>
                      </a:rPr>
                      <a:t> پارکت چوبی  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402-413F-BD41-5DB9E0E89EEA}"/>
                </c:ext>
              </c:extLst>
            </c:dLbl>
            <c:spPr>
              <a:noFill/>
              <a:ln>
                <a:noFill/>
              </a:ln>
              <a:effectLst/>
            </c:spPr>
            <c:dLblPos val="r"/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'منابع چارت '!$B$4</c:f>
              <c:numCache>
                <c:formatCode>General</c:formatCode>
                <c:ptCount val="1"/>
                <c:pt idx="0">
                  <c:v>6.35</c:v>
                </c:pt>
              </c:numCache>
            </c:numRef>
          </c:xVal>
          <c:yVal>
            <c:numRef>
              <c:f>'منابع چارت '!$C$4</c:f>
              <c:numCache>
                <c:formatCode>General</c:formatCode>
                <c:ptCount val="1"/>
                <c:pt idx="0">
                  <c:v>6.8000000000000007</c:v>
                </c:pt>
              </c:numCache>
            </c:numRef>
          </c:yVal>
          <c:bubbleSize>
            <c:numRef>
              <c:f>'منابع چارت '!$D$4</c:f>
              <c:numCache>
                <c:formatCode>General</c:formatCode>
                <c:ptCount val="1"/>
                <c:pt idx="0">
                  <c:v>1200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3-8402-413F-BD41-5DB9E0E89EEA}"/>
            </c:ext>
          </c:extLst>
        </c:ser>
        <c:ser>
          <c:idx val="2"/>
          <c:order val="2"/>
          <c:tx>
            <c:strRef>
              <c:f>'منابع چارت '!$A$5</c:f>
              <c:strCache>
                <c:ptCount val="1"/>
                <c:pt idx="0">
                  <c:v> پارکت اچ دی اف   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fa-IR" sz="1400" b="1">
                        <a:cs typeface="B Zar" pitchFamily="2" charset="-78"/>
                      </a:rPr>
                      <a:t> پارکت اچ دی اف   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402-413F-BD41-5DB9E0E89EE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'منابع چارت '!$B$5</c:f>
              <c:numCache>
                <c:formatCode>General</c:formatCode>
                <c:ptCount val="1"/>
                <c:pt idx="0">
                  <c:v>7.45</c:v>
                </c:pt>
              </c:numCache>
            </c:numRef>
          </c:xVal>
          <c:yVal>
            <c:numRef>
              <c:f>'منابع چارت '!$C$5</c:f>
              <c:numCache>
                <c:formatCode>General</c:formatCode>
                <c:ptCount val="1"/>
                <c:pt idx="0">
                  <c:v>5.6499999999999995</c:v>
                </c:pt>
              </c:numCache>
            </c:numRef>
          </c:yVal>
          <c:bubbleSize>
            <c:numRef>
              <c:f>'منابع چارت '!$D$5</c:f>
              <c:numCache>
                <c:formatCode>General</c:formatCode>
                <c:ptCount val="1"/>
                <c:pt idx="0">
                  <c:v>1200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5-8402-413F-BD41-5DB9E0E89EEA}"/>
            </c:ext>
          </c:extLst>
        </c:ser>
        <c:ser>
          <c:idx val="3"/>
          <c:order val="3"/>
          <c:tx>
            <c:strRef>
              <c:f>'منابع چارت '!$A$6</c:f>
              <c:strCache>
                <c:ptCount val="1"/>
                <c:pt idx="0">
                  <c:v>  پارکت چرمی   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6.0216820857684171E-3"/>
                  <c:y val="5.2437863290323912E-2"/>
                </c:manualLayout>
              </c:layout>
              <c:tx>
                <c:rich>
                  <a:bodyPr/>
                  <a:lstStyle/>
                  <a:p>
                    <a:r>
                      <a:rPr lang="fa-IR" sz="1400" b="1">
                        <a:cs typeface="B Zar" pitchFamily="2" charset="-78"/>
                      </a:rPr>
                      <a:t>  پارکت چرمی   </a:t>
                    </a:r>
                  </a:p>
                </c:rich>
              </c:tx>
              <c:dLblPos val="t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402-413F-BD41-5DB9E0E89EEA}"/>
                </c:ext>
              </c:extLst>
            </c:dLbl>
            <c:spPr>
              <a:noFill/>
              <a:ln>
                <a:noFill/>
              </a:ln>
              <a:effectLst/>
            </c:spPr>
            <c:dLblPos val="t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'منابع چارت '!$B$6</c:f>
              <c:numCache>
                <c:formatCode>General</c:formatCode>
                <c:ptCount val="1"/>
                <c:pt idx="0">
                  <c:v>7.4</c:v>
                </c:pt>
              </c:numCache>
            </c:numRef>
          </c:xVal>
          <c:yVal>
            <c:numRef>
              <c:f>'منابع چارت '!$C$6</c:f>
              <c:numCache>
                <c:formatCode>General</c:formatCode>
                <c:ptCount val="1"/>
                <c:pt idx="0">
                  <c:v>8</c:v>
                </c:pt>
              </c:numCache>
            </c:numRef>
          </c:yVal>
          <c:bubbleSize>
            <c:numRef>
              <c:f>'منابع چارت '!$D$6</c:f>
              <c:numCache>
                <c:formatCode>General</c:formatCode>
                <c:ptCount val="1"/>
                <c:pt idx="0">
                  <c:v>1500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7-8402-413F-BD41-5DB9E0E89EEA}"/>
            </c:ext>
          </c:extLst>
        </c:ser>
        <c:ser>
          <c:idx val="4"/>
          <c:order val="4"/>
          <c:tx>
            <c:strRef>
              <c:f>'منابع چارت '!$A$7</c:f>
              <c:strCache>
                <c:ptCount val="1"/>
                <c:pt idx="0">
                  <c:v>  کاغذ دیواری    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fa-IR" sz="1400" b="1">
                        <a:cs typeface="B Zar" pitchFamily="2" charset="-78"/>
                      </a:rPr>
                      <a:t>  کاغذ دیواری    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402-413F-BD41-5DB9E0E89EE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'منابع چارت '!$B$7</c:f>
              <c:numCache>
                <c:formatCode>General</c:formatCode>
                <c:ptCount val="1"/>
                <c:pt idx="0">
                  <c:v>8.15</c:v>
                </c:pt>
              </c:numCache>
            </c:numRef>
          </c:xVal>
          <c:yVal>
            <c:numRef>
              <c:f>'منابع چارت '!$C$7</c:f>
              <c:numCache>
                <c:formatCode>General</c:formatCode>
                <c:ptCount val="1"/>
                <c:pt idx="0">
                  <c:v>7.25</c:v>
                </c:pt>
              </c:numCache>
            </c:numRef>
          </c:yVal>
          <c:bubbleSize>
            <c:numRef>
              <c:f>'منابع چارت '!$D$7</c:f>
              <c:numCache>
                <c:formatCode>General</c:formatCode>
                <c:ptCount val="1"/>
                <c:pt idx="0">
                  <c:v>1800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9-8402-413F-BD41-5DB9E0E89EEA}"/>
            </c:ext>
          </c:extLst>
        </c:ser>
        <c:ser>
          <c:idx val="5"/>
          <c:order val="5"/>
          <c:tx>
            <c:strRef>
              <c:f>'منابع چارت '!$A$8</c:f>
              <c:strCache>
                <c:ptCount val="1"/>
                <c:pt idx="0">
                  <c:v> دیوار کوب     </c:v>
                </c:pt>
              </c:strCache>
            </c:strRef>
          </c:tx>
          <c:spPr>
            <a:ln w="25400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fa-IR" sz="1400" b="1">
                        <a:solidFill>
                          <a:schemeClr val="bg1"/>
                        </a:solidFill>
                        <a:cs typeface="B Zar" pitchFamily="2" charset="-78"/>
                      </a:rPr>
                      <a:t> دیوار کوب     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402-413F-BD41-5DB9E0E89EEA}"/>
                </c:ext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0"/>
            <c:showSerName val="1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'منابع چارت '!$B$8</c:f>
              <c:numCache>
                <c:formatCode>General</c:formatCode>
                <c:ptCount val="1"/>
                <c:pt idx="0">
                  <c:v>3.4499999999999997</c:v>
                </c:pt>
              </c:numCache>
            </c:numRef>
          </c:xVal>
          <c:yVal>
            <c:numRef>
              <c:f>'منابع چارت '!$C$8</c:f>
              <c:numCache>
                <c:formatCode>General</c:formatCode>
                <c:ptCount val="1"/>
                <c:pt idx="0">
                  <c:v>3.7</c:v>
                </c:pt>
              </c:numCache>
            </c:numRef>
          </c:yVal>
          <c:bubbleSize>
            <c:numRef>
              <c:f>'منابع چارت '!$D$8</c:f>
              <c:numCache>
                <c:formatCode>General</c:formatCode>
                <c:ptCount val="1"/>
                <c:pt idx="0">
                  <c:v>2000</c:v>
                </c:pt>
              </c:numCache>
            </c:numRef>
          </c:bubbleSize>
          <c:bubble3D val="1"/>
          <c:extLst>
            <c:ext xmlns:c16="http://schemas.microsoft.com/office/drawing/2014/chart" uri="{C3380CC4-5D6E-409C-BE32-E72D297353CC}">
              <c16:uniqueId val="{0000000B-8402-413F-BD41-5DB9E0E89EEA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</c:dLbls>
        <c:bubbleScale val="100"/>
        <c:showNegBubbles val="0"/>
        <c:axId val="66566016"/>
        <c:axId val="66567552"/>
      </c:bubbleChart>
      <c:valAx>
        <c:axId val="665660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66567552"/>
        <c:crosses val="autoZero"/>
        <c:crossBetween val="midCat"/>
      </c:valAx>
      <c:valAx>
        <c:axId val="66567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6566016"/>
        <c:crosses val="autoZero"/>
        <c:crossBetween val="midCat"/>
      </c:valAx>
      <c:spPr>
        <a:solidFill>
          <a:srgbClr val="C0504D">
            <a:lumMod val="40000"/>
            <a:lumOff val="60000"/>
          </a:srgbClr>
        </a:solidFill>
      </c:spPr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0.49408</cdr:x>
      <cdr:y>0.10408</cdr:y>
    </cdr:from>
    <cdr:to>
      <cdr:x>0.49555</cdr:x>
      <cdr:y>0.9102</cdr:y>
    </cdr:to>
    <cdr:sp macro="" textlink="">
      <cdr:nvSpPr>
        <cdr:cNvPr id="3" name="Straight Connector 2"/>
        <cdr:cNvSpPr/>
      </cdr:nvSpPr>
      <cdr:spPr>
        <a:xfrm xmlns:a="http://schemas.openxmlformats.org/drawingml/2006/main" rot="16200000" flipH="1">
          <a:off x="3574755" y="542259"/>
          <a:ext cx="10633" cy="4199862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0.02382</cdr:x>
      <cdr:y>0.50816</cdr:y>
    </cdr:from>
    <cdr:to>
      <cdr:x>0.96875</cdr:x>
      <cdr:y>0.5102</cdr:y>
    </cdr:to>
    <cdr:sp macro="" textlink="">
      <cdr:nvSpPr>
        <cdr:cNvPr id="5" name="Straight Connector 4"/>
        <cdr:cNvSpPr/>
      </cdr:nvSpPr>
      <cdr:spPr>
        <a:xfrm xmlns:a="http://schemas.openxmlformats.org/drawingml/2006/main" flipV="1">
          <a:off x="172336" y="2647507"/>
          <a:ext cx="6836735" cy="10633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0.65308</cdr:x>
      <cdr:y>0.20748</cdr:y>
    </cdr:from>
    <cdr:to>
      <cdr:x>0.74713</cdr:x>
      <cdr:y>0.26667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25167" y="1080977"/>
          <a:ext cx="680471" cy="3083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fa-IR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بازار1</a:t>
          </a:r>
          <a:endParaRPr lang="en-US" sz="1400" b="1" dirty="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0.56168</cdr:x>
      <cdr:y>0.47347</cdr:y>
    </cdr:from>
    <cdr:to>
      <cdr:x>0.70422</cdr:x>
      <cdr:y>0.54082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063852" y="2466753"/>
          <a:ext cx="1031359" cy="350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fa-IR" sz="1400">
              <a:solidFill>
                <a:schemeClr val="bg1"/>
              </a:solidFill>
            </a:rPr>
            <a:t>فولاد </a:t>
          </a:r>
          <a:endParaRPr lang="en-US" sz="140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0.02721</cdr:x>
      <cdr:y>0.51558</cdr:y>
    </cdr:from>
    <cdr:to>
      <cdr:x>0.95923</cdr:x>
      <cdr:y>0.52049</cdr:y>
    </cdr:to>
    <cdr:sp macro="" textlink="">
      <cdr:nvSpPr>
        <cdr:cNvPr id="3" name="Straight Connector 2"/>
        <cdr:cNvSpPr/>
      </cdr:nvSpPr>
      <cdr:spPr>
        <a:xfrm xmlns:a="http://schemas.openxmlformats.org/drawingml/2006/main" rot="10800000" flipV="1">
          <a:off x="161703" y="2232837"/>
          <a:ext cx="5539563" cy="21266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0.49398</cdr:x>
      <cdr:y>0.14504</cdr:y>
    </cdr:from>
    <cdr:to>
      <cdr:x>0.49425</cdr:x>
      <cdr:y>0.89632</cdr:y>
    </cdr:to>
    <cdr:sp macro="" textlink="">
      <cdr:nvSpPr>
        <cdr:cNvPr id="5" name="Straight Connector 4"/>
        <cdr:cNvSpPr/>
      </cdr:nvSpPr>
      <cdr:spPr>
        <a:xfrm xmlns:a="http://schemas.openxmlformats.org/drawingml/2006/main" rot="5400000">
          <a:off x="2936007" y="628114"/>
          <a:ext cx="1589" cy="3253564"/>
        </a:xfrm>
        <a:prstGeom xmlns:a="http://schemas.openxmlformats.org/drawingml/2006/main" prst="line">
          <a:avLst/>
        </a:prstGeom>
        <a:ln xmlns:a="http://schemas.openxmlformats.org/drawingml/2006/main" w="3810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0.49408</cdr:x>
      <cdr:y>0.10408</cdr:y>
    </cdr:from>
    <cdr:to>
      <cdr:x>0.49555</cdr:x>
      <cdr:y>0.9102</cdr:y>
    </cdr:to>
    <cdr:sp macro="" textlink="">
      <cdr:nvSpPr>
        <cdr:cNvPr id="3" name="Straight Connector 2"/>
        <cdr:cNvSpPr/>
      </cdr:nvSpPr>
      <cdr:spPr>
        <a:xfrm xmlns:a="http://schemas.openxmlformats.org/drawingml/2006/main" rot="16200000" flipH="1">
          <a:off x="3574755" y="542259"/>
          <a:ext cx="10633" cy="4199862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0.02382</cdr:x>
      <cdr:y>0.50816</cdr:y>
    </cdr:from>
    <cdr:to>
      <cdr:x>0.96875</cdr:x>
      <cdr:y>0.5102</cdr:y>
    </cdr:to>
    <cdr:sp macro="" textlink="">
      <cdr:nvSpPr>
        <cdr:cNvPr id="5" name="Straight Connector 4"/>
        <cdr:cNvSpPr/>
      </cdr:nvSpPr>
      <cdr:spPr>
        <a:xfrm xmlns:a="http://schemas.openxmlformats.org/drawingml/2006/main" flipV="1">
          <a:off x="172336" y="2647507"/>
          <a:ext cx="6836735" cy="10633"/>
        </a:xfrm>
        <a:prstGeom xmlns:a="http://schemas.openxmlformats.org/drawingml/2006/main" prst="line">
          <a:avLst/>
        </a:prstGeom>
        <a:ln xmlns:a="http://schemas.openxmlformats.org/drawingml/2006/main" w="444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0.6763</cdr:x>
      <cdr:y>0.2551</cdr:y>
    </cdr:from>
    <cdr:to>
      <cdr:x>0.77035</cdr:x>
      <cdr:y>0.31429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893192" y="1329070"/>
          <a:ext cx="680484" cy="308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fa-IR" sz="1400" b="1">
              <a:solidFill>
                <a:schemeClr val="tx1">
                  <a:lumMod val="95000"/>
                  <a:lumOff val="5000"/>
                </a:schemeClr>
              </a:solidFill>
            </a:rPr>
            <a:t>مس </a:t>
          </a:r>
          <a:endParaRPr lang="en-US" sz="1400" b="1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0.62193</cdr:x>
      <cdr:y>0.2</cdr:y>
    </cdr:from>
    <cdr:to>
      <cdr:x>0.66455</cdr:x>
      <cdr:y>0.33673</cdr:y>
    </cdr:to>
    <cdr:sp macro="" textlink="">
      <cdr:nvSpPr>
        <cdr:cNvPr id="6" name="TextBox 5"/>
        <cdr:cNvSpPr txBox="1"/>
      </cdr:nvSpPr>
      <cdr:spPr>
        <a:xfrm xmlns:a="http://schemas.openxmlformats.org/drawingml/2006/main" rot="5215788">
          <a:off x="4297770" y="1244010"/>
          <a:ext cx="712381" cy="3083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a-IR" sz="1100">
              <a:solidFill>
                <a:schemeClr val="tx1">
                  <a:lumMod val="95000"/>
                  <a:lumOff val="5000"/>
                </a:schemeClr>
              </a:solidFill>
            </a:rPr>
            <a:t>گندله سازی </a:t>
          </a:r>
          <a:endParaRPr lang="en-US" sz="1100">
            <a:solidFill>
              <a:schemeClr val="tx1">
                <a:lumMod val="95000"/>
                <a:lumOff val="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0.68365</cdr:x>
      <cdr:y>0.13878</cdr:y>
    </cdr:from>
    <cdr:to>
      <cdr:x>0.78358</cdr:x>
      <cdr:y>0.18776</cdr:y>
    </cdr:to>
    <cdr:sp macro="" textlink="">
      <cdr:nvSpPr>
        <cdr:cNvPr id="7" name="TextBox 6"/>
        <cdr:cNvSpPr txBox="1"/>
      </cdr:nvSpPr>
      <cdr:spPr>
        <a:xfrm xmlns:a="http://schemas.openxmlformats.org/drawingml/2006/main" rot="1453136">
          <a:off x="4946355" y="723014"/>
          <a:ext cx="723014" cy="2551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a-IR" sz="1100"/>
            <a:t>کنسانتره بزرگ </a:t>
          </a:r>
          <a:endParaRPr lang="en-US" sz="1100"/>
        </a:p>
      </cdr:txBody>
    </cdr:sp>
  </cdr:relSizeAnchor>
  <cdr:relSizeAnchor xmlns:cdr="http://schemas.openxmlformats.org/drawingml/2006/chartDrawing">
    <cdr:from>
      <cdr:x>0.57784</cdr:x>
      <cdr:y>0.37755</cdr:y>
    </cdr:from>
    <cdr:to>
      <cdr:x>0.73656</cdr:x>
      <cdr:y>0.43061</cdr:y>
    </cdr:to>
    <cdr:sp macro="" textlink="">
      <cdr:nvSpPr>
        <cdr:cNvPr id="8" name="TextBox 7"/>
        <cdr:cNvSpPr txBox="1"/>
      </cdr:nvSpPr>
      <cdr:spPr>
        <a:xfrm xmlns:a="http://schemas.openxmlformats.org/drawingml/2006/main" rot="932620">
          <a:off x="4180811" y="1967024"/>
          <a:ext cx="1148316" cy="2764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fa-IR" sz="1100"/>
            <a:t>کنسانتره کوچک </a:t>
          </a:r>
          <a:endParaRPr lang="en-US" sz="1100"/>
        </a:p>
      </cdr:txBody>
    </cdr:sp>
  </cdr:relSizeAnchor>
  <cdr:relSizeAnchor xmlns:cdr="http://schemas.openxmlformats.org/drawingml/2006/chartDrawing">
    <cdr:from>
      <cdr:x>0.56168</cdr:x>
      <cdr:y>0.47347</cdr:y>
    </cdr:from>
    <cdr:to>
      <cdr:x>0.70422</cdr:x>
      <cdr:y>0.54082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063852" y="2466753"/>
          <a:ext cx="1031359" cy="3508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pPr algn="ctr"/>
          <a:r>
            <a:rPr lang="fa-IR" sz="1400">
              <a:solidFill>
                <a:schemeClr val="bg1"/>
              </a:solidFill>
            </a:rPr>
            <a:t>فولاد </a:t>
          </a:r>
          <a:endParaRPr lang="en-US" sz="1400">
            <a:solidFill>
              <a:schemeClr val="bg1"/>
            </a:solidFill>
          </a:endParaRPr>
        </a:p>
      </cdr:txBody>
    </cdr:sp>
  </cdr:relSizeAnchor>
  <cdr:relSizeAnchor xmlns:cdr="http://schemas.openxmlformats.org/drawingml/2006/chartDrawing">
    <cdr:from>
      <cdr:x>0.72272</cdr:x>
      <cdr:y>0.4415</cdr:y>
    </cdr:from>
    <cdr:to>
      <cdr:x>0.78436</cdr:x>
      <cdr:y>0.4415</cdr:y>
    </cdr:to>
    <cdr:cxnSp macro="">
      <cdr:nvCxnSpPr>
        <cdr:cNvPr id="10" name="Straight Arrow Connector 9"/>
        <cdr:cNvCxnSpPr/>
      </cdr:nvCxnSpPr>
      <cdr:spPr bwMode="auto">
        <a:xfrm xmlns:a="http://schemas.openxmlformats.org/drawingml/2006/main" flipV="1">
          <a:off x="5229044" y="2300177"/>
          <a:ext cx="445959" cy="1"/>
        </a:xfrm>
        <a:prstGeom xmlns:a="http://schemas.openxmlformats.org/drawingml/2006/main" prst="straightConnector1">
          <a:avLst/>
        </a:prstGeom>
        <a:solidFill xmlns:a="http://schemas.openxmlformats.org/drawingml/2006/main">
          <a:schemeClr val="accent1"/>
        </a:solidFill>
        <a:ln xmlns:a="http://schemas.openxmlformats.org/drawingml/2006/main" w="41275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 xmlns:a="http://schemas.openxmlformats.org/drawingml/2006/main"/>
      </cdr:spPr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71C2B-C900-46F6-AF1A-BC04DEEAA84D}" type="datetimeFigureOut">
              <a:rPr lang="en-US" smtClean="0"/>
              <a:pPr/>
              <a:t>21/12/22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1AC89A-F824-4A8E-8D19-083A13A464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622B9-56AE-43BB-927F-F0B0E215C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1E7ED-5190-4121-8B55-3A5A25670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FE655-7C85-4380-9688-40DD69D18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FC213D-80A7-4BE3-BA7C-3142A91CA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622B9-56AE-43BB-927F-F0B0E215CE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6A009-49F2-4CDC-85F9-BEDF64B88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7E17F-25A4-461A-A094-CA18B7B3E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CCB01-ED78-424C-A8A7-E2ABB99AB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4D470-2514-45C2-B9FF-E425349F4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16331-65F0-409E-873F-80D52C0DF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AC11D-5B89-4CA4-A496-BDF86429D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66A009-49F2-4CDC-85F9-BEDF64B88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E2853-D0BD-41F5-AEF9-F47C53B6C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4BC47-92BD-4441-893D-2FF7CC8B7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1E7ED-5190-4121-8B55-3A5A2567072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1FE655-7C85-4380-9688-40DD69D18E0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0FC213D-80A7-4BE3-BA7C-3142A91CA9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lide2_20%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49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124200" y="1752614"/>
            <a:ext cx="5562600" cy="1088715"/>
          </a:xfrm>
          <a:noFill/>
          <a:ln>
            <a:headEnd/>
            <a:tailEnd/>
          </a:ln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2362200"/>
            <a:ext cx="5562600" cy="1447800"/>
          </a:xfrm>
          <a:noFill/>
          <a:ln>
            <a:headEnd/>
            <a:tailEnd/>
          </a:ln>
        </p:spPr>
        <p:txBody>
          <a:bodyPr/>
          <a:lstStyle>
            <a:lvl1pPr marL="0" indent="0">
              <a:buFontTx/>
              <a:buNone/>
              <a:defRPr sz="21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36" indent="0">
              <a:buNone/>
              <a:defRPr sz="1800"/>
            </a:lvl2pPr>
            <a:lvl3pPr marL="913869" indent="0">
              <a:buNone/>
              <a:defRPr sz="1600"/>
            </a:lvl3pPr>
            <a:lvl4pPr marL="1370807" indent="0">
              <a:buNone/>
              <a:defRPr sz="1400"/>
            </a:lvl4pPr>
            <a:lvl5pPr marL="1827739" indent="0">
              <a:buNone/>
              <a:defRPr sz="1400"/>
            </a:lvl5pPr>
            <a:lvl6pPr marL="2284673" indent="0">
              <a:buNone/>
              <a:defRPr sz="1400"/>
            </a:lvl6pPr>
            <a:lvl7pPr marL="2741605" indent="0">
              <a:buNone/>
              <a:defRPr sz="1400"/>
            </a:lvl7pPr>
            <a:lvl8pPr marL="3198541" indent="0">
              <a:buNone/>
              <a:defRPr sz="1400"/>
            </a:lvl8pPr>
            <a:lvl9pPr marL="365547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6" y="1143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6" y="1143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53"/>
            <a:ext cx="8229600" cy="662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6" indent="0">
              <a:buNone/>
              <a:defRPr sz="2000" b="1"/>
            </a:lvl2pPr>
            <a:lvl3pPr marL="913869" indent="0">
              <a:buNone/>
              <a:defRPr sz="1800" b="1"/>
            </a:lvl3pPr>
            <a:lvl4pPr marL="1370807" indent="0">
              <a:buNone/>
              <a:defRPr sz="1600" b="1"/>
            </a:lvl4pPr>
            <a:lvl5pPr marL="1827739" indent="0">
              <a:buNone/>
              <a:defRPr sz="1600" b="1"/>
            </a:lvl5pPr>
            <a:lvl6pPr marL="2284673" indent="0">
              <a:buNone/>
              <a:defRPr sz="1600" b="1"/>
            </a:lvl6pPr>
            <a:lvl7pPr marL="2741605" indent="0">
              <a:buNone/>
              <a:defRPr sz="1600" b="1"/>
            </a:lvl7pPr>
            <a:lvl8pPr marL="3198541" indent="0">
              <a:buNone/>
              <a:defRPr sz="1600" b="1"/>
            </a:lvl8pPr>
            <a:lvl9pPr marL="36554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6" indent="0">
              <a:buNone/>
              <a:defRPr sz="2000" b="1"/>
            </a:lvl2pPr>
            <a:lvl3pPr marL="913869" indent="0">
              <a:buNone/>
              <a:defRPr sz="1800" b="1"/>
            </a:lvl3pPr>
            <a:lvl4pPr marL="1370807" indent="0">
              <a:buNone/>
              <a:defRPr sz="1600" b="1"/>
            </a:lvl4pPr>
            <a:lvl5pPr marL="1827739" indent="0">
              <a:buNone/>
              <a:defRPr sz="1600" b="1"/>
            </a:lvl5pPr>
            <a:lvl6pPr marL="2284673" indent="0">
              <a:buNone/>
              <a:defRPr sz="1600" b="1"/>
            </a:lvl6pPr>
            <a:lvl7pPr marL="2741605" indent="0">
              <a:buNone/>
              <a:defRPr sz="1600" b="1"/>
            </a:lvl7pPr>
            <a:lvl8pPr marL="3198541" indent="0">
              <a:buNone/>
              <a:defRPr sz="1600" b="1"/>
            </a:lvl8pPr>
            <a:lvl9pPr marL="36554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7E17F-25A4-461A-A094-CA18B7B3E0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64"/>
            <a:ext cx="3008313" cy="7335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6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6" indent="0">
              <a:buNone/>
              <a:defRPr sz="1200"/>
            </a:lvl2pPr>
            <a:lvl3pPr marL="913869" indent="0">
              <a:buNone/>
              <a:defRPr sz="1000"/>
            </a:lvl3pPr>
            <a:lvl4pPr marL="1370807" indent="0">
              <a:buNone/>
              <a:defRPr sz="900"/>
            </a:lvl4pPr>
            <a:lvl5pPr marL="1827739" indent="0">
              <a:buNone/>
              <a:defRPr sz="900"/>
            </a:lvl5pPr>
            <a:lvl6pPr marL="2284673" indent="0">
              <a:buNone/>
              <a:defRPr sz="900"/>
            </a:lvl6pPr>
            <a:lvl7pPr marL="2741605" indent="0">
              <a:buNone/>
              <a:defRPr sz="900"/>
            </a:lvl7pPr>
            <a:lvl8pPr marL="3198541" indent="0">
              <a:buNone/>
              <a:defRPr sz="900"/>
            </a:lvl8pPr>
            <a:lvl9pPr marL="36554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413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6" indent="0">
              <a:buNone/>
              <a:defRPr sz="2800"/>
            </a:lvl2pPr>
            <a:lvl3pPr marL="913869" indent="0">
              <a:buNone/>
              <a:defRPr sz="2400"/>
            </a:lvl3pPr>
            <a:lvl4pPr marL="1370807" indent="0">
              <a:buNone/>
              <a:defRPr sz="2000"/>
            </a:lvl4pPr>
            <a:lvl5pPr marL="1827739" indent="0">
              <a:buNone/>
              <a:defRPr sz="2000"/>
            </a:lvl5pPr>
            <a:lvl6pPr marL="2284673" indent="0">
              <a:buNone/>
              <a:defRPr sz="2000"/>
            </a:lvl6pPr>
            <a:lvl7pPr marL="2741605" indent="0">
              <a:buNone/>
              <a:defRPr sz="2000"/>
            </a:lvl7pPr>
            <a:lvl8pPr marL="3198541" indent="0">
              <a:buNone/>
              <a:defRPr sz="2000"/>
            </a:lvl8pPr>
            <a:lvl9pPr marL="3655475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6" indent="0">
              <a:buNone/>
              <a:defRPr sz="1200"/>
            </a:lvl2pPr>
            <a:lvl3pPr marL="913869" indent="0">
              <a:buNone/>
              <a:defRPr sz="1000"/>
            </a:lvl3pPr>
            <a:lvl4pPr marL="1370807" indent="0">
              <a:buNone/>
              <a:defRPr sz="900"/>
            </a:lvl4pPr>
            <a:lvl5pPr marL="1827739" indent="0">
              <a:buNone/>
              <a:defRPr sz="900"/>
            </a:lvl5pPr>
            <a:lvl6pPr marL="2284673" indent="0">
              <a:buNone/>
              <a:defRPr sz="900"/>
            </a:lvl6pPr>
            <a:lvl7pPr marL="2741605" indent="0">
              <a:buNone/>
              <a:defRPr sz="900"/>
            </a:lvl7pPr>
            <a:lvl8pPr marL="3198541" indent="0">
              <a:buNone/>
              <a:defRPr sz="900"/>
            </a:lvl8pPr>
            <a:lvl9pPr marL="36554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1253" y="230188"/>
            <a:ext cx="1292544" cy="5561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6" y="230188"/>
            <a:ext cx="6019800" cy="5561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6" y="230202"/>
            <a:ext cx="8229600" cy="662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4176" y="1143000"/>
            <a:ext cx="8229600" cy="46482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4176" y="230188"/>
            <a:ext cx="8229600" cy="5561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6" y="230202"/>
            <a:ext cx="8229600" cy="662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4176" y="1143000"/>
            <a:ext cx="8229600" cy="4648200"/>
          </a:xfrm>
        </p:spPr>
        <p:txBody>
          <a:bodyPr/>
          <a:lstStyle/>
          <a:p>
            <a:pPr lvl="0"/>
            <a:endParaRPr lang="en-US" noProof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978" name="Picture 2" descr="Slide2_20%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5497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124200" y="1752614"/>
            <a:ext cx="5562600" cy="1088715"/>
          </a:xfrm>
          <a:noFill/>
          <a:ln>
            <a:headEnd/>
            <a:tailEnd/>
          </a:ln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124200" y="2362200"/>
            <a:ext cx="5562600" cy="1447800"/>
          </a:xfrm>
          <a:noFill/>
          <a:ln>
            <a:headEnd/>
            <a:tailEnd/>
          </a:ln>
        </p:spPr>
        <p:txBody>
          <a:bodyPr/>
          <a:lstStyle>
            <a:lvl1pPr marL="0" indent="0">
              <a:buFontTx/>
              <a:buNone/>
              <a:defRPr sz="21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FCCB01-ED78-424C-A8A7-E2ABB99AB4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36" indent="0">
              <a:buNone/>
              <a:defRPr sz="1800"/>
            </a:lvl2pPr>
            <a:lvl3pPr marL="913869" indent="0">
              <a:buNone/>
              <a:defRPr sz="1600"/>
            </a:lvl3pPr>
            <a:lvl4pPr marL="1370807" indent="0">
              <a:buNone/>
              <a:defRPr sz="1400"/>
            </a:lvl4pPr>
            <a:lvl5pPr marL="1827739" indent="0">
              <a:buNone/>
              <a:defRPr sz="1400"/>
            </a:lvl5pPr>
            <a:lvl6pPr marL="2284673" indent="0">
              <a:buNone/>
              <a:defRPr sz="1400"/>
            </a:lvl6pPr>
            <a:lvl7pPr marL="2741605" indent="0">
              <a:buNone/>
              <a:defRPr sz="1400"/>
            </a:lvl7pPr>
            <a:lvl8pPr marL="3198541" indent="0">
              <a:buNone/>
              <a:defRPr sz="1400"/>
            </a:lvl8pPr>
            <a:lvl9pPr marL="365547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4176" y="1143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5176" y="1143000"/>
            <a:ext cx="40386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53"/>
            <a:ext cx="8229600" cy="66256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6" indent="0">
              <a:buNone/>
              <a:defRPr sz="2000" b="1"/>
            </a:lvl2pPr>
            <a:lvl3pPr marL="913869" indent="0">
              <a:buNone/>
              <a:defRPr sz="1800" b="1"/>
            </a:lvl3pPr>
            <a:lvl4pPr marL="1370807" indent="0">
              <a:buNone/>
              <a:defRPr sz="1600" b="1"/>
            </a:lvl4pPr>
            <a:lvl5pPr marL="1827739" indent="0">
              <a:buNone/>
              <a:defRPr sz="1600" b="1"/>
            </a:lvl5pPr>
            <a:lvl6pPr marL="2284673" indent="0">
              <a:buNone/>
              <a:defRPr sz="1600" b="1"/>
            </a:lvl6pPr>
            <a:lvl7pPr marL="2741605" indent="0">
              <a:buNone/>
              <a:defRPr sz="1600" b="1"/>
            </a:lvl7pPr>
            <a:lvl8pPr marL="3198541" indent="0">
              <a:buNone/>
              <a:defRPr sz="1600" b="1"/>
            </a:lvl8pPr>
            <a:lvl9pPr marL="36554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36" indent="0">
              <a:buNone/>
              <a:defRPr sz="2000" b="1"/>
            </a:lvl2pPr>
            <a:lvl3pPr marL="913869" indent="0">
              <a:buNone/>
              <a:defRPr sz="1800" b="1"/>
            </a:lvl3pPr>
            <a:lvl4pPr marL="1370807" indent="0">
              <a:buNone/>
              <a:defRPr sz="1600" b="1"/>
            </a:lvl4pPr>
            <a:lvl5pPr marL="1827739" indent="0">
              <a:buNone/>
              <a:defRPr sz="1600" b="1"/>
            </a:lvl5pPr>
            <a:lvl6pPr marL="2284673" indent="0">
              <a:buNone/>
              <a:defRPr sz="1600" b="1"/>
            </a:lvl6pPr>
            <a:lvl7pPr marL="2741605" indent="0">
              <a:buNone/>
              <a:defRPr sz="1600" b="1"/>
            </a:lvl7pPr>
            <a:lvl8pPr marL="3198541" indent="0">
              <a:buNone/>
              <a:defRPr sz="1600" b="1"/>
            </a:lvl8pPr>
            <a:lvl9pPr marL="365547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64"/>
            <a:ext cx="3008313" cy="73358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6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6" indent="0">
              <a:buNone/>
              <a:defRPr sz="1200"/>
            </a:lvl2pPr>
            <a:lvl3pPr marL="913869" indent="0">
              <a:buNone/>
              <a:defRPr sz="1000"/>
            </a:lvl3pPr>
            <a:lvl4pPr marL="1370807" indent="0">
              <a:buNone/>
              <a:defRPr sz="900"/>
            </a:lvl4pPr>
            <a:lvl5pPr marL="1827739" indent="0">
              <a:buNone/>
              <a:defRPr sz="900"/>
            </a:lvl5pPr>
            <a:lvl6pPr marL="2284673" indent="0">
              <a:buNone/>
              <a:defRPr sz="900"/>
            </a:lvl6pPr>
            <a:lvl7pPr marL="2741605" indent="0">
              <a:buNone/>
              <a:defRPr sz="900"/>
            </a:lvl7pPr>
            <a:lvl8pPr marL="3198541" indent="0">
              <a:buNone/>
              <a:defRPr sz="900"/>
            </a:lvl8pPr>
            <a:lvl9pPr marL="36554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413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6" indent="0">
              <a:buNone/>
              <a:defRPr sz="2800"/>
            </a:lvl2pPr>
            <a:lvl3pPr marL="913869" indent="0">
              <a:buNone/>
              <a:defRPr sz="2400"/>
            </a:lvl3pPr>
            <a:lvl4pPr marL="1370807" indent="0">
              <a:buNone/>
              <a:defRPr sz="2000"/>
            </a:lvl4pPr>
            <a:lvl5pPr marL="1827739" indent="0">
              <a:buNone/>
              <a:defRPr sz="2000"/>
            </a:lvl5pPr>
            <a:lvl6pPr marL="2284673" indent="0">
              <a:buNone/>
              <a:defRPr sz="2000"/>
            </a:lvl6pPr>
            <a:lvl7pPr marL="2741605" indent="0">
              <a:buNone/>
              <a:defRPr sz="2000"/>
            </a:lvl7pPr>
            <a:lvl8pPr marL="3198541" indent="0">
              <a:buNone/>
              <a:defRPr sz="2000"/>
            </a:lvl8pPr>
            <a:lvl9pPr marL="365547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936" indent="0">
              <a:buNone/>
              <a:defRPr sz="1200"/>
            </a:lvl2pPr>
            <a:lvl3pPr marL="913869" indent="0">
              <a:buNone/>
              <a:defRPr sz="1000"/>
            </a:lvl3pPr>
            <a:lvl4pPr marL="1370807" indent="0">
              <a:buNone/>
              <a:defRPr sz="900"/>
            </a:lvl4pPr>
            <a:lvl5pPr marL="1827739" indent="0">
              <a:buNone/>
              <a:defRPr sz="900"/>
            </a:lvl5pPr>
            <a:lvl6pPr marL="2284673" indent="0">
              <a:buNone/>
              <a:defRPr sz="900"/>
            </a:lvl6pPr>
            <a:lvl7pPr marL="2741605" indent="0">
              <a:buNone/>
              <a:defRPr sz="900"/>
            </a:lvl7pPr>
            <a:lvl8pPr marL="3198541" indent="0">
              <a:buNone/>
              <a:defRPr sz="900"/>
            </a:lvl8pPr>
            <a:lvl9pPr marL="365547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1253" y="230188"/>
            <a:ext cx="1292544" cy="55610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4176" y="230188"/>
            <a:ext cx="6019800" cy="55610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F4D470-2514-45C2-B9FF-E425349F4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6" y="230202"/>
            <a:ext cx="8229600" cy="662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84176" y="1143000"/>
            <a:ext cx="8229600" cy="4648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84176" y="230188"/>
            <a:ext cx="8229600" cy="55610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176" y="230202"/>
            <a:ext cx="8229600" cy="662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4176" y="1143000"/>
            <a:ext cx="8229600" cy="46482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16331-65F0-409E-873F-80D52C0DFF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DAC11D-5B89-4CA4-A496-BDF86429D0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E2853-D0BD-41F5-AEF9-F47C53B6C3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D4BC47-92BD-4441-893D-2FF7CC8B7A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9E6F5D6-580C-4D4A-8BE2-6D5242EA32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9E6F5D6-580C-4D4A-8BE2-6D5242EA32E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spd="slow"/>
  <p:hf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de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153400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2" tIns="45691" rIns="91382" bIns="45691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AU" dirty="0">
              <a:latin typeface="Arial" charset="0"/>
              <a:cs typeface="Arial" charset="0"/>
            </a:endParaRPr>
          </a:p>
        </p:txBody>
      </p:sp>
      <p:sp>
        <p:nvSpPr>
          <p:cNvPr id="7172" name="Title Placeholder 4097"/>
          <p:cNvSpPr>
            <a:spLocks noGrp="1" noChangeArrowheads="1"/>
          </p:cNvSpPr>
          <p:nvPr>
            <p:ph type="title"/>
          </p:nvPr>
        </p:nvSpPr>
        <p:spPr bwMode="auto">
          <a:xfrm>
            <a:off x="384175" y="230188"/>
            <a:ext cx="8229600" cy="661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382" tIns="45691" rIns="91382" bIns="4569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3" name="Text Placeholder 409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5" y="1143000"/>
            <a:ext cx="8229600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91382" tIns="45691" rIns="91382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6936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3869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0807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7739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138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075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007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942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6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9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07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9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73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05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41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75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54" name="Picture 2" descr="Slide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</p:spPr>
      </p:pic>
      <p:sp>
        <p:nvSpPr>
          <p:cNvPr id="253955" name="Text Box 3"/>
          <p:cNvSpPr txBox="1">
            <a:spLocks noChangeArrowheads="1"/>
          </p:cNvSpPr>
          <p:nvPr/>
        </p:nvSpPr>
        <p:spPr bwMode="auto">
          <a:xfrm>
            <a:off x="457200" y="381000"/>
            <a:ext cx="8153400" cy="378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382" tIns="45691" rIns="91382" bIns="45691">
            <a:spAutoFit/>
          </a:bodyPr>
          <a:lstStyle/>
          <a:p>
            <a:pPr eaLnBrk="1" hangingPunct="1">
              <a:spcBef>
                <a:spcPct val="50000"/>
              </a:spcBef>
            </a:pPr>
            <a:endParaRPr lang="en-AU" sz="1800" dirty="0"/>
          </a:p>
        </p:txBody>
      </p:sp>
      <p:sp>
        <p:nvSpPr>
          <p:cNvPr id="4098" name="Title Placeholder 4097"/>
          <p:cNvSpPr>
            <a:spLocks noGrp="1" noChangeArrowheads="1"/>
          </p:cNvSpPr>
          <p:nvPr>
            <p:ph type="title"/>
          </p:nvPr>
        </p:nvSpPr>
        <p:spPr bwMode="auto">
          <a:xfrm>
            <a:off x="384176" y="230202"/>
            <a:ext cx="8229600" cy="662563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82" tIns="45691" rIns="91382" bIns="45691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409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4176" y="1143000"/>
            <a:ext cx="8229600" cy="4648200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382" tIns="45691" rIns="91382" bIns="456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5pPr>
      <a:lvl6pPr marL="456936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6pPr>
      <a:lvl7pPr marL="913869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7pPr>
      <a:lvl8pPr marL="1370807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8pPr>
      <a:lvl9pPr marL="1827739" algn="l" rtl="0" fontAlgn="base">
        <a:spcBef>
          <a:spcPct val="0"/>
        </a:spcBef>
        <a:spcAft>
          <a:spcPct val="0"/>
        </a:spcAft>
        <a:defRPr sz="3600">
          <a:solidFill>
            <a:schemeClr val="accent2"/>
          </a:solidFill>
          <a:latin typeface="Verdana" pitchFamily="34" charset="0"/>
        </a:defRPr>
      </a:lvl9pPr>
    </p:titleStyle>
    <p:bodyStyle>
      <a:lvl1pPr marL="342701" indent="-342701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518" indent="-285583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336" indent="-228468" algn="l" rtl="0" fontAlgn="base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</a:defRPr>
      </a:lvl3pPr>
      <a:lvl4pPr marL="1599273" indent="-228468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204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138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0075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7007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3942" indent="-228468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6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9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07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9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73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05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41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75" algn="l" defTabSz="913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jpeg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Relationship Id="rId14" Type="http://schemas.openxmlformats.org/officeDocument/2006/relationships/image" Target="../media/image1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1295400" y="1600200"/>
            <a:ext cx="6858000" cy="304800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4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4400" b="1" dirty="0" smtClean="0">
                <a:latin typeface="Times New Roman" pitchFamily="18" charset="0"/>
                <a:cs typeface="B Nazanin" pitchFamily="2" charset="-78"/>
              </a:rPr>
              <a:t>استراتژی های بازاریابی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4400" b="1" dirty="0" smtClean="0">
                <a:latin typeface="Times New Roman" pitchFamily="18" charset="0"/>
                <a:cs typeface="B Nazanin" pitchFamily="2" charset="-78"/>
              </a:rPr>
              <a:t>ساخت ماتریس </a:t>
            </a:r>
            <a:r>
              <a:rPr lang="en-US" sz="4400" b="1" dirty="0" smtClean="0">
                <a:latin typeface="Times New Roman" pitchFamily="18" charset="0"/>
                <a:cs typeface="B Nazanin" pitchFamily="2" charset="-78"/>
              </a:rPr>
              <a:t>DPM</a:t>
            </a:r>
            <a:endParaRPr lang="fa-IR" sz="4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4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4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Instagram:Nadergharibnavaz</a:t>
            </a:r>
            <a:endParaRPr lang="en-US" dirty="0" smtClean="0"/>
          </a:p>
          <a:p>
            <a:r>
              <a:rPr lang="en-US" dirty="0" smtClean="0"/>
              <a:t>www.Gharibnavaz.com</a:t>
            </a:r>
            <a:endParaRPr lang="en-US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54562"/>
              </p:ext>
            </p:extLst>
          </p:nvPr>
        </p:nvGraphicFramePr>
        <p:xfrm>
          <a:off x="1485900" y="1676400"/>
          <a:ext cx="6172200" cy="304208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5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019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میانگین وزنی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امتیاز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raffic" pitchFamily="2" charset="-78"/>
                        </a:rPr>
                        <a:t>وزن %</a:t>
                      </a:r>
                      <a:endParaRPr lang="en-US" dirty="0" smtClean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0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FF0000"/>
                          </a:solidFill>
                          <a:cs typeface="B Traffic" pitchFamily="2" charset="-78"/>
                        </a:rPr>
                        <a:t>10</a:t>
                      </a:r>
                      <a:endParaRPr lang="en-US" b="1" dirty="0">
                        <a:solidFill>
                          <a:srgbClr val="FF0000"/>
                        </a:solidFill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40%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اندازه بازار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19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2.5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25%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رشد بازار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19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3.5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35%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پتانسیل سود آوری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19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جمع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 bwMode="auto">
          <a:xfrm>
            <a:off x="2247900" y="580521"/>
            <a:ext cx="4648200" cy="609600"/>
          </a:xfrm>
          <a:prstGeom prst="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B Nazanin" panose="00000400000000000000" pitchFamily="2" charset="-78"/>
              </a:rPr>
              <a:t>جدول محاسبه جذابیت بازار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7098897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5" name="Rounded Rectangle 4"/>
          <p:cNvSpPr/>
          <p:nvPr/>
        </p:nvSpPr>
        <p:spPr bwMode="auto">
          <a:xfrm>
            <a:off x="1828800" y="457200"/>
            <a:ext cx="5257800" cy="1371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اندازه بازار واقعی 56 میلیون تن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رشد بازار به طور متوسط 5-%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پتانسیل سودآوری54.5 </a:t>
            </a: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62100" y="2286000"/>
            <a:ext cx="495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0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781800" y="236220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100</a:t>
            </a:r>
            <a:endParaRPr lang="en-US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048278"/>
              </p:ext>
            </p:extLst>
          </p:nvPr>
        </p:nvGraphicFramePr>
        <p:xfrm>
          <a:off x="1524003" y="2743200"/>
          <a:ext cx="609599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12023513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9081745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1072923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1016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41349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956415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4133171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2149513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786869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02317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اندازه</a:t>
                      </a:r>
                      <a:r>
                        <a:rPr lang="fa-IR" baseline="0" dirty="0" smtClean="0"/>
                        <a:t> واقعی بازار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2918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5387155"/>
              </p:ext>
            </p:extLst>
          </p:nvPr>
        </p:nvGraphicFramePr>
        <p:xfrm>
          <a:off x="1524003" y="5278120"/>
          <a:ext cx="609599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12023513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9081745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1072923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1016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41349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956415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4133171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2149513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786869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02317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رشد بازار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2918"/>
                  </a:ext>
                </a:extLst>
              </a:tr>
            </a:tbl>
          </a:graphicData>
        </a:graphic>
      </p:graphicFrame>
      <p:sp>
        <p:nvSpPr>
          <p:cNvPr id="19" name="Right Arrow 18"/>
          <p:cNvSpPr/>
          <p:nvPr/>
        </p:nvSpPr>
        <p:spPr bwMode="auto">
          <a:xfrm rot="16200000">
            <a:off x="2362200" y="3103879"/>
            <a:ext cx="381001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rot="16200000">
            <a:off x="2209800" y="5582921"/>
            <a:ext cx="381001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828800" y="2045732"/>
            <a:ext cx="5334000" cy="392668"/>
            <a:chOff x="1828800" y="2045732"/>
            <a:chExt cx="5334000" cy="392668"/>
          </a:xfrm>
        </p:grpSpPr>
        <p:cxnSp>
          <p:nvCxnSpPr>
            <p:cNvPr id="8" name="Straight Arrow Connector 7"/>
            <p:cNvCxnSpPr/>
            <p:nvPr/>
          </p:nvCxnSpPr>
          <p:spPr bwMode="auto">
            <a:xfrm>
              <a:off x="1828800" y="2209800"/>
              <a:ext cx="5334000" cy="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2590800" y="2045732"/>
              <a:ext cx="0" cy="39266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29" name="TextBox 28"/>
          <p:cNvSpPr txBox="1"/>
          <p:nvPr/>
        </p:nvSpPr>
        <p:spPr>
          <a:xfrm>
            <a:off x="4171950" y="236220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b="1" dirty="0" smtClean="0"/>
              <a:t>50</a:t>
            </a:r>
            <a:endParaRPr lang="en-US" b="1" dirty="0"/>
          </a:p>
        </p:txBody>
      </p:sp>
      <p:grpSp>
        <p:nvGrpSpPr>
          <p:cNvPr id="31" name="Group 30"/>
          <p:cNvGrpSpPr/>
          <p:nvPr/>
        </p:nvGrpSpPr>
        <p:grpSpPr>
          <a:xfrm>
            <a:off x="1447800" y="4516120"/>
            <a:ext cx="6172200" cy="838200"/>
            <a:chOff x="1447800" y="4516120"/>
            <a:chExt cx="6172200" cy="838200"/>
          </a:xfrm>
        </p:grpSpPr>
        <p:grpSp>
          <p:nvGrpSpPr>
            <p:cNvPr id="27" name="Group 26"/>
            <p:cNvGrpSpPr/>
            <p:nvPr/>
          </p:nvGrpSpPr>
          <p:grpSpPr>
            <a:xfrm>
              <a:off x="1447800" y="4516120"/>
              <a:ext cx="6172200" cy="838200"/>
              <a:chOff x="1447800" y="3657600"/>
              <a:chExt cx="6172200" cy="8382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1447800" y="3886200"/>
                <a:ext cx="6172200" cy="609600"/>
                <a:chOff x="1619250" y="3722132"/>
                <a:chExt cx="5848350" cy="609600"/>
              </a:xfrm>
            </p:grpSpPr>
            <p:cxnSp>
              <p:nvCxnSpPr>
                <p:cNvPr id="14" name="Straight Arrow Connector 13"/>
                <p:cNvCxnSpPr/>
                <p:nvPr/>
              </p:nvCxnSpPr>
              <p:spPr bwMode="auto">
                <a:xfrm>
                  <a:off x="2057400" y="3722132"/>
                  <a:ext cx="5162550" cy="11668"/>
                </a:xfrm>
                <a:prstGeom prst="straightConnector1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sp>
              <p:nvSpPr>
                <p:cNvPr id="15" name="TextBox 14"/>
                <p:cNvSpPr txBox="1"/>
                <p:nvPr/>
              </p:nvSpPr>
              <p:spPr>
                <a:xfrm>
                  <a:off x="1619250" y="3821668"/>
                  <a:ext cx="4953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a-IR" b="1" dirty="0" smtClean="0"/>
                    <a:t>0</a:t>
                  </a:r>
                  <a:endParaRPr lang="en-US" b="1" dirty="0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838950" y="396240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100</a:t>
                  </a:r>
                  <a:endParaRPr lang="en-US" b="1" dirty="0"/>
                </a:p>
              </p:txBody>
            </p:sp>
          </p:grpSp>
          <p:cxnSp>
            <p:nvCxnSpPr>
              <p:cNvPr id="24" name="Straight Arrow Connector 23"/>
              <p:cNvCxnSpPr/>
              <p:nvPr/>
            </p:nvCxnSpPr>
            <p:spPr bwMode="auto">
              <a:xfrm>
                <a:off x="2514600" y="3657600"/>
                <a:ext cx="0" cy="392668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30" name="TextBox 29"/>
            <p:cNvSpPr txBox="1"/>
            <p:nvPr/>
          </p:nvSpPr>
          <p:spPr>
            <a:xfrm>
              <a:off x="4213339" y="4876800"/>
              <a:ext cx="66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/>
                <a:t>50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8552441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 bwMode="auto">
          <a:xfrm>
            <a:off x="3200400" y="76200"/>
            <a:ext cx="3205178" cy="857256"/>
          </a:xfrm>
          <a:prstGeom prst="horizontalScroll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lvl="0" algn="ctr"/>
            <a:r>
              <a:rPr lang="fa-IR" sz="3200" b="1" dirty="0" smtClean="0">
                <a:solidFill>
                  <a:srgbClr val="000000"/>
                </a:solidFill>
                <a:cs typeface="B Nazanin" pitchFamily="2" charset="-78"/>
              </a:rPr>
              <a:t>مثال1</a:t>
            </a:r>
            <a:endParaRPr lang="en-US" sz="3200" b="1" dirty="0">
              <a:solidFill>
                <a:srgbClr val="000000"/>
              </a:solidFill>
              <a:cs typeface="B Nazanin" pitchFamily="2" charset="-78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9622665"/>
              </p:ext>
            </p:extLst>
          </p:nvPr>
        </p:nvGraphicFramePr>
        <p:xfrm>
          <a:off x="1834012" y="3524686"/>
          <a:ext cx="5824088" cy="1879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5459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1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75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میانگین وزنی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امتیاز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raffic" pitchFamily="2" charset="-78"/>
                        </a:rPr>
                        <a:t>وزن %</a:t>
                      </a:r>
                      <a:endParaRPr lang="en-US" dirty="0" smtClean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4.8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FF0000"/>
                          </a:solidFill>
                          <a:cs typeface="B Traffic" pitchFamily="2" charset="-78"/>
                        </a:rPr>
                        <a:t>12</a:t>
                      </a:r>
                      <a:endParaRPr lang="en-US" b="1" dirty="0">
                        <a:solidFill>
                          <a:srgbClr val="FF0000"/>
                        </a:solidFill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40%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اندازه بازار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25%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رشد بازار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35%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پتانسیل سود آوری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جمع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4340471"/>
              </p:ext>
            </p:extLst>
          </p:nvPr>
        </p:nvGraphicFramePr>
        <p:xfrm>
          <a:off x="1524003" y="1916668"/>
          <a:ext cx="609599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12023513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9081745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1072923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1016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41349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956415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4133171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2149513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786869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02317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اندازه</a:t>
                      </a:r>
                      <a:r>
                        <a:rPr lang="fa-IR" baseline="0" dirty="0" smtClean="0"/>
                        <a:t> واقعی بازار 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2918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371600" y="1066800"/>
            <a:ext cx="6172200" cy="838200"/>
            <a:chOff x="1447800" y="4516120"/>
            <a:chExt cx="6172200" cy="838200"/>
          </a:xfrm>
        </p:grpSpPr>
        <p:grpSp>
          <p:nvGrpSpPr>
            <p:cNvPr id="17" name="Group 16"/>
            <p:cNvGrpSpPr/>
            <p:nvPr/>
          </p:nvGrpSpPr>
          <p:grpSpPr>
            <a:xfrm>
              <a:off x="1447800" y="4516120"/>
              <a:ext cx="6172200" cy="838200"/>
              <a:chOff x="1447800" y="3657600"/>
              <a:chExt cx="6172200" cy="8382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447800" y="3886200"/>
                <a:ext cx="6172200" cy="609600"/>
                <a:chOff x="1619250" y="3722132"/>
                <a:chExt cx="5848350" cy="609600"/>
              </a:xfrm>
            </p:grpSpPr>
            <p:cxnSp>
              <p:nvCxnSpPr>
                <p:cNvPr id="21" name="Straight Arrow Connector 20"/>
                <p:cNvCxnSpPr/>
                <p:nvPr/>
              </p:nvCxnSpPr>
              <p:spPr bwMode="auto">
                <a:xfrm>
                  <a:off x="2057400" y="3722132"/>
                  <a:ext cx="5162550" cy="11668"/>
                </a:xfrm>
                <a:prstGeom prst="straightConnector1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1619250" y="3821668"/>
                  <a:ext cx="4953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a-IR" b="1" dirty="0" smtClean="0"/>
                    <a:t>0</a:t>
                  </a:r>
                  <a:endParaRPr lang="en-US" b="1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838950" y="396240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100</a:t>
                  </a:r>
                  <a:endParaRPr lang="en-US" b="1" dirty="0"/>
                </a:p>
              </p:txBody>
            </p:sp>
          </p:grp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2514600" y="3657600"/>
                <a:ext cx="0" cy="392668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4213339" y="4876800"/>
              <a:ext cx="66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/>
                <a:t>50</a:t>
              </a:r>
              <a:endParaRPr lang="en-US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2079739" y="1447800"/>
            <a:ext cx="663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</a:rPr>
              <a:t>12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590800" y="1764268"/>
            <a:ext cx="914400" cy="227433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782180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1485900" y="3524686"/>
          <a:ext cx="6172200" cy="1879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5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میانگین وزنی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امتیاز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raffic" pitchFamily="2" charset="-78"/>
                        </a:rPr>
                        <a:t>وزن %</a:t>
                      </a:r>
                      <a:endParaRPr lang="en-US" dirty="0" smtClean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4.8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FF0000"/>
                          </a:solidFill>
                          <a:cs typeface="B Traffic" pitchFamily="2" charset="-78"/>
                        </a:rPr>
                        <a:t>12</a:t>
                      </a:r>
                      <a:endParaRPr lang="en-US" b="1" dirty="0">
                        <a:solidFill>
                          <a:srgbClr val="FF0000"/>
                        </a:solidFill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40%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اندازه بازار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2.5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25%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رشد بازار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35%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پتانسیل سود آوری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فعلا</a:t>
                      </a:r>
                      <a:r>
                        <a:rPr lang="fa-IR" baseline="0" dirty="0" smtClean="0">
                          <a:cs typeface="B Traffic" pitchFamily="2" charset="-78"/>
                        </a:rPr>
                        <a:t> 7.3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جمع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ular Callout 10"/>
          <p:cNvSpPr/>
          <p:nvPr/>
        </p:nvSpPr>
        <p:spPr bwMode="auto">
          <a:xfrm>
            <a:off x="3" y="3810000"/>
            <a:ext cx="1524000" cy="457200"/>
          </a:xfrm>
          <a:prstGeom prst="wedgeRectCallout">
            <a:avLst>
              <a:gd name="adj1" fmla="val 66167"/>
              <a:gd name="adj2" fmla="val 273000"/>
            </a:avLst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B Koodak" pitchFamily="2" charset="-78"/>
              </a:rPr>
              <a:t>جذابیت بازار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B Koodak" pitchFamily="2" charset="-78"/>
            </a:endParaRPr>
          </a:p>
        </p:txBody>
      </p:sp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486427"/>
              </p:ext>
            </p:extLst>
          </p:nvPr>
        </p:nvGraphicFramePr>
        <p:xfrm>
          <a:off x="1524003" y="1544320"/>
          <a:ext cx="609599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12023513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9081745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1072923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1016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41349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956415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4133171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2149513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786869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2-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02317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رشد بازار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2918"/>
                  </a:ext>
                </a:extLst>
              </a:tr>
            </a:tbl>
          </a:graphicData>
        </a:graphic>
      </p:graphicFrame>
      <p:sp>
        <p:nvSpPr>
          <p:cNvPr id="26" name="Right Arrow 25"/>
          <p:cNvSpPr/>
          <p:nvPr/>
        </p:nvSpPr>
        <p:spPr bwMode="auto">
          <a:xfrm rot="16200000">
            <a:off x="2362199" y="1905001"/>
            <a:ext cx="381001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1447800" y="762000"/>
            <a:ext cx="6172200" cy="838200"/>
            <a:chOff x="1447800" y="4516120"/>
            <a:chExt cx="6172200" cy="838200"/>
          </a:xfrm>
        </p:grpSpPr>
        <p:grpSp>
          <p:nvGrpSpPr>
            <p:cNvPr id="28" name="Group 27"/>
            <p:cNvGrpSpPr/>
            <p:nvPr/>
          </p:nvGrpSpPr>
          <p:grpSpPr>
            <a:xfrm>
              <a:off x="1447800" y="4516120"/>
              <a:ext cx="6172200" cy="838200"/>
              <a:chOff x="1447800" y="3657600"/>
              <a:chExt cx="6172200" cy="838200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1447800" y="3886200"/>
                <a:ext cx="6172200" cy="609600"/>
                <a:chOff x="1619250" y="3722132"/>
                <a:chExt cx="5848350" cy="609600"/>
              </a:xfrm>
            </p:grpSpPr>
            <p:cxnSp>
              <p:nvCxnSpPr>
                <p:cNvPr id="32" name="Straight Arrow Connector 31"/>
                <p:cNvCxnSpPr/>
                <p:nvPr/>
              </p:nvCxnSpPr>
              <p:spPr bwMode="auto">
                <a:xfrm>
                  <a:off x="2057400" y="3722132"/>
                  <a:ext cx="5162550" cy="11668"/>
                </a:xfrm>
                <a:prstGeom prst="straightConnector1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sp>
              <p:nvSpPr>
                <p:cNvPr id="33" name="TextBox 32"/>
                <p:cNvSpPr txBox="1"/>
                <p:nvPr/>
              </p:nvSpPr>
              <p:spPr>
                <a:xfrm>
                  <a:off x="1619250" y="3962400"/>
                  <a:ext cx="4953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a-IR" b="1" dirty="0" smtClean="0"/>
                    <a:t>0</a:t>
                  </a:r>
                  <a:endParaRPr lang="en-US" b="1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6838950" y="396240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100</a:t>
                  </a:r>
                  <a:endParaRPr lang="en-US" b="1" dirty="0"/>
                </a:p>
              </p:txBody>
            </p:sp>
          </p:grpSp>
          <p:cxnSp>
            <p:nvCxnSpPr>
              <p:cNvPr id="31" name="Straight Arrow Connector 30"/>
              <p:cNvCxnSpPr/>
              <p:nvPr/>
            </p:nvCxnSpPr>
            <p:spPr bwMode="auto">
              <a:xfrm>
                <a:off x="2514600" y="3657600"/>
                <a:ext cx="0" cy="392668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29" name="TextBox 28"/>
            <p:cNvSpPr txBox="1"/>
            <p:nvPr/>
          </p:nvSpPr>
          <p:spPr>
            <a:xfrm>
              <a:off x="4213339" y="4876800"/>
              <a:ext cx="66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/>
                <a:t>50</a:t>
              </a:r>
              <a:endParaRPr lang="en-US" b="1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2155939" y="1066800"/>
            <a:ext cx="663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</a:rPr>
              <a:t>10</a:t>
            </a:r>
            <a:endParaRPr lang="en-US" sz="2000" b="1" dirty="0">
              <a:solidFill>
                <a:srgbClr val="FF000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 bwMode="auto">
          <a:xfrm>
            <a:off x="2667000" y="1466910"/>
            <a:ext cx="838200" cy="302889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8196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4" name="Picture 3" descr="PORTER'S 5 FOR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67056"/>
            <a:ext cx="8412480" cy="672388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457200" y="381000"/>
            <a:ext cx="1828800" cy="990600"/>
          </a:xfrm>
          <a:prstGeom prst="wedgeRoundRectCallout">
            <a:avLst>
              <a:gd name="adj1" fmla="val 111042"/>
              <a:gd name="adj2" fmla="val 11731"/>
              <a:gd name="adj3" fmla="val 16667"/>
            </a:avLst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خرید به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شکل نقدی است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20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09600" y="5715000"/>
            <a:ext cx="1828800" cy="990600"/>
          </a:xfrm>
          <a:prstGeom prst="wedgeRoundRectCallout">
            <a:avLst>
              <a:gd name="adj1" fmla="val 107917"/>
              <a:gd name="adj2" fmla="val -40192"/>
              <a:gd name="adj3" fmla="val 16667"/>
            </a:avLst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فروش به شکل اعتباری 45 روزه است. (15)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096000" y="381000"/>
            <a:ext cx="1905000" cy="1066800"/>
          </a:xfrm>
          <a:prstGeom prst="wedgeRoundRectCallout">
            <a:avLst>
              <a:gd name="adj1" fmla="val -87708"/>
              <a:gd name="adj2" fmla="val 159423"/>
              <a:gd name="adj3" fmla="val 16667"/>
            </a:avLst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6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تولید کنندگان محلی  در شهرهای متفاوت در حال فعالیت هستند.(25)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477000" y="4648200"/>
            <a:ext cx="1828800" cy="990600"/>
          </a:xfrm>
          <a:prstGeom prst="wedgeRoundRectCallout">
            <a:avLst>
              <a:gd name="adj1" fmla="val 16042"/>
              <a:gd name="adj2" fmla="val -132500"/>
              <a:gd name="adj3" fmla="val 16667"/>
            </a:avLst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غذاهای سنتی، خانگی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60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09600" y="4267200"/>
            <a:ext cx="1828800" cy="990600"/>
          </a:xfrm>
          <a:prstGeom prst="wedgeRoundRectCallout">
            <a:avLst>
              <a:gd name="adj1" fmla="val 6667"/>
              <a:gd name="adj2" fmla="val -95577"/>
              <a:gd name="adj3" fmla="val 16667"/>
            </a:avLst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به شدت و به آسانی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40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172200" y="6096000"/>
            <a:ext cx="2514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Arial" charset="0"/>
                <a:cs typeface="B Nazanin" panose="00000400000000000000" pitchFamily="2" charset="-78"/>
              </a:rPr>
              <a:t>بازار فست فود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505074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15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1066800"/>
          <a:ext cx="6553200" cy="3962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3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8526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raffic" pitchFamily="2" charset="-78"/>
                        </a:rPr>
                        <a:t>میانگین وزنی</a:t>
                      </a:r>
                      <a:endParaRPr lang="en-US" sz="1400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Traffic" pitchFamily="2" charset="-78"/>
                        </a:rPr>
                        <a:t>FMCG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raffic" pitchFamily="2" charset="-78"/>
                        </a:rPr>
                        <a:t>وزن %</a:t>
                      </a:r>
                      <a:endParaRPr lang="en-US" dirty="0" smtClean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59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Traffic" pitchFamily="2" charset="-78"/>
                        </a:rPr>
                        <a:t>3.75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شدت رقابت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097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Traffic" pitchFamily="2" charset="-78"/>
                        </a:rPr>
                        <a:t>4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Traffic" pitchFamily="2" charset="-78"/>
                        </a:rPr>
                        <a:t>قدرت چانه زنی عرضه کنندگان </a:t>
                      </a:r>
                      <a:endParaRPr lang="en-US" sz="1600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505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Traffic" pitchFamily="2" charset="-78"/>
                        </a:rPr>
                        <a:t>2.7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18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قدرت چانه زنی خریداران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4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Traffic" pitchFamily="2" charset="-78"/>
                        </a:rPr>
                        <a:t>13.2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60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22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تهدید کالاهای جایگزین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64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Traffic" pitchFamily="2" charset="-78"/>
                        </a:rPr>
                        <a:t>10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تهدید تازه واردان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231"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Traffic" pitchFamily="2" charset="-78"/>
                        </a:rPr>
                        <a:t>33.65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جمع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2133600" y="228600"/>
            <a:ext cx="4419600" cy="685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محاسبه جذابیت بازار پروتئینی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193947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4" name="Picture 3" descr="PORTER'S 5 FORC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" y="67056"/>
            <a:ext cx="8412480" cy="6723888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 bwMode="auto">
          <a:xfrm>
            <a:off x="457200" y="381000"/>
            <a:ext cx="1828800" cy="990600"/>
          </a:xfrm>
          <a:prstGeom prst="wedgeRoundRectCallout">
            <a:avLst>
              <a:gd name="adj1" fmla="val 111042"/>
              <a:gd name="adj2" fmla="val 11731"/>
              <a:gd name="adj3" fmla="val 16667"/>
            </a:avLst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خرید به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شکل اعتباری است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90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7" name="Rounded Rectangular Callout 6"/>
          <p:cNvSpPr/>
          <p:nvPr/>
        </p:nvSpPr>
        <p:spPr bwMode="auto">
          <a:xfrm>
            <a:off x="609600" y="5715000"/>
            <a:ext cx="1828800" cy="990600"/>
          </a:xfrm>
          <a:prstGeom prst="wedgeRoundRectCallout">
            <a:avLst>
              <a:gd name="adj1" fmla="val 107917"/>
              <a:gd name="adj2" fmla="val -40192"/>
              <a:gd name="adj3" fmla="val 16667"/>
            </a:avLst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فروش به شکل نقد است. (100)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6096000" y="381000"/>
            <a:ext cx="1905000" cy="1066800"/>
          </a:xfrm>
          <a:prstGeom prst="wedgeRoundRectCallout">
            <a:avLst>
              <a:gd name="adj1" fmla="val -87708"/>
              <a:gd name="adj2" fmla="val 159423"/>
              <a:gd name="adj3" fmla="val 16667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شدت رقابت متوسط است.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20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(70)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6477000" y="4648200"/>
            <a:ext cx="1828800" cy="990600"/>
          </a:xfrm>
          <a:prstGeom prst="wedgeRoundRectCallout">
            <a:avLst>
              <a:gd name="adj1" fmla="val 16042"/>
              <a:gd name="adj2" fmla="val -132500"/>
              <a:gd name="adj3" fmla="val 16667"/>
            </a:avLst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زیاد است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40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10" name="Rounded Rectangular Callout 9"/>
          <p:cNvSpPr/>
          <p:nvPr/>
        </p:nvSpPr>
        <p:spPr bwMode="auto">
          <a:xfrm>
            <a:off x="609600" y="4267200"/>
            <a:ext cx="1828800" cy="990600"/>
          </a:xfrm>
          <a:prstGeom prst="wedgeRoundRectCallout">
            <a:avLst>
              <a:gd name="adj1" fmla="val 6667"/>
              <a:gd name="adj2" fmla="val -95577"/>
              <a:gd name="adj3" fmla="val 16667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موانع ورود زیاد است.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80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172200" y="6096000"/>
            <a:ext cx="2514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Arial" charset="0"/>
                <a:cs typeface="B Nazanin" panose="00000400000000000000" pitchFamily="2" charset="-78"/>
              </a:rPr>
              <a:t>بازار پوشاک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43846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219200" y="1371600"/>
          <a:ext cx="6553200" cy="39624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310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9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237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8526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raffic" pitchFamily="2" charset="-78"/>
                        </a:rPr>
                        <a:t>میانگین وزنی</a:t>
                      </a:r>
                      <a:endParaRPr lang="en-US" sz="1400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dirty="0" smtClean="0">
                          <a:cs typeface="B Traffic" pitchFamily="2" charset="-78"/>
                        </a:rPr>
                        <a:t>FMCG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raffic" pitchFamily="2" charset="-78"/>
                        </a:rPr>
                        <a:t>وزن %</a:t>
                      </a:r>
                      <a:endParaRPr lang="en-US" dirty="0" smtClean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75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7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70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شدت رقابت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6097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27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90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Traffic" pitchFamily="2" charset="-78"/>
                        </a:rPr>
                        <a:t>قدرت چانه زنی عرضه کنندگان </a:t>
                      </a:r>
                      <a:endParaRPr lang="en-US" sz="1600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050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قدرت چانه زنی خریداران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8641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تهدید کالاهای جایگزین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8641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80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تهدید تازه واردان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04231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86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جمع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 bwMode="auto">
          <a:xfrm>
            <a:off x="2514600" y="381000"/>
            <a:ext cx="3962400" cy="685800"/>
          </a:xfrm>
          <a:prstGeom prst="round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محاسبه جذابیت بازار پوشاک 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236143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18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86000" y="1219200"/>
            <a:ext cx="4191000" cy="3429000"/>
            <a:chOff x="2895600" y="1219200"/>
            <a:chExt cx="2362200" cy="1295400"/>
          </a:xfrm>
        </p:grpSpPr>
        <p:grpSp>
          <p:nvGrpSpPr>
            <p:cNvPr id="5" name="Group 20"/>
            <p:cNvGrpSpPr/>
            <p:nvPr/>
          </p:nvGrpSpPr>
          <p:grpSpPr>
            <a:xfrm>
              <a:off x="2895600" y="1219200"/>
              <a:ext cx="2362200" cy="1295400"/>
              <a:chOff x="838200" y="4495800"/>
              <a:chExt cx="2133600" cy="1067594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8" name="Straight Connector 7"/>
              <p:cNvCxnSpPr>
                <a:stCxn id="7" idx="0"/>
                <a:endCxn id="7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>
                <a:stCxn id="7" idx="1"/>
                <a:endCxn id="7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Oval 5"/>
            <p:cNvSpPr/>
            <p:nvPr/>
          </p:nvSpPr>
          <p:spPr bwMode="auto">
            <a:xfrm>
              <a:off x="4480560" y="1247987"/>
              <a:ext cx="304800" cy="250613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10" name="Oval 9"/>
          <p:cNvSpPr/>
          <p:nvPr/>
        </p:nvSpPr>
        <p:spPr bwMode="auto">
          <a:xfrm>
            <a:off x="4648200" y="3756212"/>
            <a:ext cx="540774" cy="663388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1" name="Rounded Rectangular Callout 10"/>
          <p:cNvSpPr/>
          <p:nvPr/>
        </p:nvSpPr>
        <p:spPr bwMode="auto">
          <a:xfrm>
            <a:off x="6781800" y="381000"/>
            <a:ext cx="1066800" cy="914400"/>
          </a:xfrm>
          <a:prstGeom prst="wedgeRoundRectCallout">
            <a:avLst>
              <a:gd name="adj1" fmla="val -106908"/>
              <a:gd name="adj2" fmla="val 100495"/>
              <a:gd name="adj3" fmla="val 16667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هاکوپیان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86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 </a:t>
            </a:r>
          </a:p>
        </p:txBody>
      </p:sp>
      <p:sp>
        <p:nvSpPr>
          <p:cNvPr id="12" name="Rounded Rectangular Callout 11"/>
          <p:cNvSpPr/>
          <p:nvPr/>
        </p:nvSpPr>
        <p:spPr bwMode="auto">
          <a:xfrm>
            <a:off x="6781800" y="2514600"/>
            <a:ext cx="1143000" cy="762000"/>
          </a:xfrm>
          <a:prstGeom prst="wedgeRoundRectCallout">
            <a:avLst>
              <a:gd name="adj1" fmla="val -111908"/>
              <a:gd name="adj2" fmla="val 89245"/>
              <a:gd name="adj3" fmla="val 16667"/>
            </a:avLst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گوشتیران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0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33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57400" y="394855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cs typeface="B Nazanin" panose="00000400000000000000" pitchFamily="2" charset="-78"/>
              </a:rPr>
              <a:t>محاسبه پتانسیل سودآوری</a:t>
            </a:r>
            <a:endParaRPr lang="en-US" sz="2000" b="1" dirty="0"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097078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676400" y="1219201"/>
          <a:ext cx="6096000" cy="3216821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21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54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4197">
                <a:tc>
                  <a:txBody>
                    <a:bodyPr/>
                    <a:lstStyle/>
                    <a:p>
                      <a:pPr algn="ctr" rtl="1"/>
                      <a:r>
                        <a:rPr lang="fa-IR" sz="1400" dirty="0" smtClean="0">
                          <a:cs typeface="B Traffic" pitchFamily="2" charset="-78"/>
                        </a:rPr>
                        <a:t>میانگین وزنی</a:t>
                      </a:r>
                      <a:endParaRPr lang="en-US" sz="1400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امتیاز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raffic" pitchFamily="2" charset="-78"/>
                        </a:rPr>
                        <a:t>وزن %</a:t>
                      </a:r>
                      <a:endParaRPr lang="en-US" dirty="0" smtClean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95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7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شدت رقابت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7862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16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80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1600" dirty="0" smtClean="0">
                          <a:cs typeface="B Traffic" pitchFamily="2" charset="-78"/>
                        </a:rPr>
                        <a:t>قدرت چانه زنی عرضه کنندگان </a:t>
                      </a:r>
                      <a:endParaRPr lang="en-US" sz="1600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995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9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60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قدرت چانه زنی خریداران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72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12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80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تهدید کالاهای جایگزین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723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13.5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90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تهدید تازه واردان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96809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57.5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جمع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600203" y="5257800"/>
          <a:ext cx="609599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12023513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9081745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1072923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1016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41349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956415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4133171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2149513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786869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40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02317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پتانسیل سودآوری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2918"/>
                  </a:ext>
                </a:extLst>
              </a:tr>
            </a:tbl>
          </a:graphicData>
        </a:graphic>
      </p:graphicFrame>
      <p:sp>
        <p:nvSpPr>
          <p:cNvPr id="6" name="Right Arrow 5"/>
          <p:cNvSpPr/>
          <p:nvPr/>
        </p:nvSpPr>
        <p:spPr bwMode="auto">
          <a:xfrm rot="16200000">
            <a:off x="4800600" y="5562601"/>
            <a:ext cx="381001" cy="38100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524000" y="4560332"/>
            <a:ext cx="6172200" cy="773668"/>
            <a:chOff x="1447800" y="4580652"/>
            <a:chExt cx="6172200" cy="773668"/>
          </a:xfrm>
        </p:grpSpPr>
        <p:grpSp>
          <p:nvGrpSpPr>
            <p:cNvPr id="8" name="Group 7"/>
            <p:cNvGrpSpPr/>
            <p:nvPr/>
          </p:nvGrpSpPr>
          <p:grpSpPr>
            <a:xfrm>
              <a:off x="1447800" y="4580652"/>
              <a:ext cx="6172200" cy="773668"/>
              <a:chOff x="1447800" y="3722132"/>
              <a:chExt cx="6172200" cy="773668"/>
            </a:xfrm>
          </p:grpSpPr>
          <p:grpSp>
            <p:nvGrpSpPr>
              <p:cNvPr id="10" name="Group 9"/>
              <p:cNvGrpSpPr/>
              <p:nvPr/>
            </p:nvGrpSpPr>
            <p:grpSpPr>
              <a:xfrm>
                <a:off x="1447800" y="3886200"/>
                <a:ext cx="6172200" cy="609600"/>
                <a:chOff x="1619250" y="3722132"/>
                <a:chExt cx="5848350" cy="609600"/>
              </a:xfrm>
            </p:grpSpPr>
            <p:cxnSp>
              <p:nvCxnSpPr>
                <p:cNvPr id="12" name="Straight Arrow Connector 11"/>
                <p:cNvCxnSpPr/>
                <p:nvPr/>
              </p:nvCxnSpPr>
              <p:spPr bwMode="auto">
                <a:xfrm>
                  <a:off x="2057400" y="3722132"/>
                  <a:ext cx="5162550" cy="11668"/>
                </a:xfrm>
                <a:prstGeom prst="straightConnector1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sp>
              <p:nvSpPr>
                <p:cNvPr id="13" name="TextBox 12"/>
                <p:cNvSpPr txBox="1"/>
                <p:nvPr/>
              </p:nvSpPr>
              <p:spPr>
                <a:xfrm>
                  <a:off x="1619250" y="3821668"/>
                  <a:ext cx="4953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a-IR" b="1" dirty="0" smtClean="0"/>
                    <a:t>0</a:t>
                  </a:r>
                  <a:endParaRPr lang="en-US" b="1" dirty="0"/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6838950" y="396240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100</a:t>
                  </a:r>
                  <a:endParaRPr lang="en-US" b="1" dirty="0"/>
                </a:p>
              </p:txBody>
            </p:sp>
          </p:grpSp>
          <p:cxnSp>
            <p:nvCxnSpPr>
              <p:cNvPr id="11" name="Straight Arrow Connector 10"/>
              <p:cNvCxnSpPr/>
              <p:nvPr/>
            </p:nvCxnSpPr>
            <p:spPr bwMode="auto">
              <a:xfrm>
                <a:off x="4953000" y="3722132"/>
                <a:ext cx="0" cy="392668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9" name="TextBox 8"/>
            <p:cNvSpPr txBox="1"/>
            <p:nvPr/>
          </p:nvSpPr>
          <p:spPr>
            <a:xfrm>
              <a:off x="4213339" y="4876800"/>
              <a:ext cx="66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/>
                <a:t>50</a:t>
              </a:r>
              <a:endParaRPr lang="en-US" b="1" dirty="0"/>
            </a:p>
          </p:txBody>
        </p:sp>
      </p:grpSp>
      <p:sp>
        <p:nvSpPr>
          <p:cNvPr id="15" name="Rectangle 14"/>
          <p:cNvSpPr/>
          <p:nvPr/>
        </p:nvSpPr>
        <p:spPr bwMode="auto">
          <a:xfrm>
            <a:off x="3363969" y="244826"/>
            <a:ext cx="2514600" cy="6096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Arial" charset="0"/>
                <a:cs typeface="B Nazanin" panose="00000400000000000000" pitchFamily="2" charset="-78"/>
              </a:rPr>
              <a:t>بازار سیمان </a:t>
            </a: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latin typeface="Arial" charset="0"/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8875804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0307201110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09737" y="0"/>
            <a:ext cx="4152793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7168" y="4432805"/>
            <a:ext cx="2100263" cy="1221581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6A5F2-B0A8-4CFD-BD7E-FAE043E6897F}" type="datetime1">
              <a:rPr lang="en-US" smtClean="0"/>
              <a:t>21/12/22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642" y="5755481"/>
            <a:ext cx="1606358" cy="11025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50270" y="3368278"/>
            <a:ext cx="1181100" cy="13561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7642" y="4727442"/>
            <a:ext cx="1606358" cy="1102519"/>
          </a:xfrm>
          <a:prstGeom prst="rect">
            <a:avLst/>
          </a:prstGeom>
        </p:spPr>
      </p:pic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78A61A1-4087-40CC-B95E-597761B4B27C}"/>
              </a:ext>
            </a:extLst>
          </p:cNvPr>
          <p:cNvSpPr txBox="1">
            <a:spLocks/>
          </p:cNvSpPr>
          <p:nvPr/>
        </p:nvSpPr>
        <p:spPr>
          <a:xfrm>
            <a:off x="822059" y="896962"/>
            <a:ext cx="5722144" cy="1171145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1">
              <a:lnSpc>
                <a:spcPct val="200000"/>
              </a:lnSpc>
              <a:buNone/>
            </a:pPr>
            <a:r>
              <a:rPr lang="en-US" sz="2100" b="1" dirty="0" err="1">
                <a:cs typeface="B Titr" panose="00000700000000000000" pitchFamily="2" charset="-78"/>
              </a:rPr>
              <a:t>Nadergharibnavaz</a:t>
            </a:r>
            <a:endParaRPr lang="en-US" sz="2100" b="1" dirty="0">
              <a:cs typeface="B Titr" panose="00000700000000000000" pitchFamily="2" charset="-78"/>
            </a:endParaRPr>
          </a:p>
          <a:p>
            <a:pPr marL="0" indent="0" rtl="1">
              <a:lnSpc>
                <a:spcPct val="200000"/>
              </a:lnSpc>
              <a:buNone/>
            </a:pPr>
            <a:r>
              <a:rPr lang="en-US" sz="2100" b="1" dirty="0" err="1">
                <a:cs typeface="B Titr" panose="00000700000000000000" pitchFamily="2" charset="-78"/>
              </a:rPr>
              <a:t>Web:www.Gharibnavaz.com</a:t>
            </a:r>
            <a:endParaRPr lang="en-US" sz="2100" b="1" dirty="0">
              <a:cs typeface="B Titr" panose="00000700000000000000" pitchFamily="2" charset="-78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22" y="1053821"/>
            <a:ext cx="645814" cy="64294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4" y="1735425"/>
            <a:ext cx="756585" cy="73335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3767353"/>
            <a:ext cx="1644839" cy="605075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کارشناسی</a:t>
            </a:r>
          </a:p>
          <a:p>
            <a:pPr algn="ctr"/>
            <a:r>
              <a:rPr lang="fa-IR" b="1" dirty="0">
                <a:cs typeface="B Nazanin" panose="00000400000000000000" pitchFamily="2" charset="-78"/>
              </a:rPr>
              <a:t>مدیریت دولتی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715000" y="4895806"/>
            <a:ext cx="1853209" cy="605075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کارشناسی ارشد</a:t>
            </a:r>
          </a:p>
          <a:p>
            <a:pPr algn="ctr"/>
            <a:r>
              <a:rPr lang="fa-IR" b="1" dirty="0">
                <a:cs typeface="B Nazanin" panose="00000400000000000000" pitchFamily="2" charset="-78"/>
              </a:rPr>
              <a:t>مدیریت بازرگانی</a:t>
            </a:r>
            <a:endParaRPr lang="en-US" b="1" dirty="0">
              <a:cs typeface="B Nazanin" panose="00000400000000000000" pitchFamily="2" charset="-78"/>
            </a:endParaRPr>
          </a:p>
        </p:txBody>
      </p:sp>
      <p:pic>
        <p:nvPicPr>
          <p:cNvPr id="28" name="Picture 27" descr="7.jpe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0800000">
            <a:off x="1221336" y="2533634"/>
            <a:ext cx="1257475" cy="1714143"/>
          </a:xfrm>
          <a:prstGeom prst="rect">
            <a:avLst/>
          </a:prstGeom>
        </p:spPr>
      </p:pic>
      <p:pic>
        <p:nvPicPr>
          <p:cNvPr id="29" name="Picture 28" descr="9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10800000">
            <a:off x="3543824" y="2571737"/>
            <a:ext cx="1366392" cy="171414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311" y="2533637"/>
            <a:ext cx="1163321" cy="171414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4" y="2533640"/>
            <a:ext cx="1200572" cy="1714142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5673630" y="5854347"/>
            <a:ext cx="1870170" cy="605075"/>
          </a:xfrm>
          <a:prstGeom prst="rect">
            <a:avLst/>
          </a:prstGeom>
          <a:solidFill>
            <a:srgbClr val="A5002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>
                <a:cs typeface="B Nazanin" panose="00000400000000000000" pitchFamily="2" charset="-78"/>
              </a:rPr>
              <a:t>دکتری</a:t>
            </a:r>
          </a:p>
          <a:p>
            <a:pPr algn="ctr"/>
            <a:r>
              <a:rPr lang="fa-IR" b="1" dirty="0">
                <a:cs typeface="B Nazanin" panose="00000400000000000000" pitchFamily="2" charset="-78"/>
              </a:rPr>
              <a:t>مدیریت بازرگانی</a:t>
            </a:r>
            <a:endParaRPr lang="en-US" b="1" dirty="0">
              <a:cs typeface="B Nazanin" panose="00000400000000000000" pitchFamily="2" charset="-78"/>
            </a:endParaRPr>
          </a:p>
        </p:txBody>
      </p:sp>
      <p:sp>
        <p:nvSpPr>
          <p:cNvPr id="2" name="AutoShape 2" descr="هاکوپیان - ویکی‌پدیا، دانشنامهٔ آزاد"/>
          <p:cNvSpPr>
            <a:spLocks noChangeAspect="1" noChangeArrowheads="1"/>
          </p:cNvSpPr>
          <p:nvPr/>
        </p:nvSpPr>
        <p:spPr bwMode="auto">
          <a:xfrm>
            <a:off x="116681" y="240506"/>
            <a:ext cx="1285875" cy="1285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20777" y="5495925"/>
            <a:ext cx="1269720" cy="1293019"/>
          </a:xfrm>
          <a:prstGeom prst="rect">
            <a:avLst/>
          </a:prstGeom>
        </p:spPr>
      </p:pic>
      <p:sp>
        <p:nvSpPr>
          <p:cNvPr id="9" name="AutoShape 4" descr="شرکت پخش عقاب"/>
          <p:cNvSpPr>
            <a:spLocks noChangeAspect="1" noChangeArrowheads="1"/>
          </p:cNvSpPr>
          <p:nvPr/>
        </p:nvSpPr>
        <p:spPr bwMode="auto">
          <a:xfrm>
            <a:off x="116681" y="389335"/>
            <a:ext cx="1428750" cy="98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4270" y="5460206"/>
            <a:ext cx="1935956" cy="1328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35794" y="4339767"/>
            <a:ext cx="1607344" cy="1314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007" y="5255036"/>
            <a:ext cx="1352550" cy="153390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642" y="4345092"/>
            <a:ext cx="1263455" cy="111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000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75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304800" y="2768600"/>
          <a:ext cx="6172200" cy="1879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58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9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4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میانگین وزنی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امتیاز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dirty="0" smtClean="0">
                          <a:cs typeface="B Traffic" pitchFamily="2" charset="-78"/>
                        </a:rPr>
                        <a:t>وزن %</a:t>
                      </a:r>
                      <a:endParaRPr lang="en-US" dirty="0" smtClean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4.8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1" dirty="0" smtClean="0">
                          <a:solidFill>
                            <a:srgbClr val="FF0000"/>
                          </a:solidFill>
                          <a:cs typeface="B Traffic" pitchFamily="2" charset="-78"/>
                        </a:rPr>
                        <a:t>12</a:t>
                      </a:r>
                      <a:endParaRPr lang="en-US" b="1" dirty="0">
                        <a:solidFill>
                          <a:srgbClr val="FF0000"/>
                        </a:solidFill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40%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اندازه بازار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2.5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25%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رشد بازار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20.12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57.5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35%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پتانسیل سود آوری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fa-IR" baseline="0" dirty="0" smtClean="0">
                          <a:cs typeface="B Traffic" pitchFamily="2" charset="-78"/>
                        </a:rPr>
                        <a:t>27.42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100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dirty="0" smtClean="0">
                          <a:cs typeface="B Traffic" pitchFamily="2" charset="-78"/>
                        </a:rPr>
                        <a:t>جمع </a:t>
                      </a:r>
                      <a:endParaRPr lang="en-US" dirty="0">
                        <a:cs typeface="B Traffic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Rectangular Callout 10"/>
          <p:cNvSpPr/>
          <p:nvPr/>
        </p:nvSpPr>
        <p:spPr bwMode="auto">
          <a:xfrm>
            <a:off x="1600197" y="5410200"/>
            <a:ext cx="1295403" cy="457200"/>
          </a:xfrm>
          <a:prstGeom prst="wedgeRectCallout">
            <a:avLst>
              <a:gd name="adj1" fmla="val -99608"/>
              <a:gd name="adj2" fmla="val -217909"/>
            </a:avLst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cs typeface="B Koodak" pitchFamily="2" charset="-78"/>
              </a:rPr>
              <a:t>جذابیت بازار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B Koodak" pitchFamily="2" charset="-78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/>
          </p:nvPr>
        </p:nvGraphicFramePr>
        <p:xfrm>
          <a:off x="1447800" y="1066800"/>
          <a:ext cx="6095997" cy="7416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77333">
                  <a:extLst>
                    <a:ext uri="{9D8B030D-6E8A-4147-A177-3AD203B41FA5}">
                      <a16:colId xmlns:a16="http://schemas.microsoft.com/office/drawing/2014/main" val="112023513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90817459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4010729236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610162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241349535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595641548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441331710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021495137"/>
                    </a:ext>
                  </a:extLst>
                </a:gridCol>
                <a:gridCol w="677333">
                  <a:extLst>
                    <a:ext uri="{9D8B030D-6E8A-4147-A177-3AD203B41FA5}">
                      <a16:colId xmlns:a16="http://schemas.microsoft.com/office/drawing/2014/main" val="27868691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2702317"/>
                  </a:ext>
                </a:extLst>
              </a:tr>
              <a:tr h="370840">
                <a:tc gridSpan="9">
                  <a:txBody>
                    <a:bodyPr/>
                    <a:lstStyle/>
                    <a:p>
                      <a:pPr algn="ctr"/>
                      <a:r>
                        <a:rPr lang="fa-IR" dirty="0" smtClean="0"/>
                        <a:t>پتانسیل سودآوری سیمان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2502918"/>
                  </a:ext>
                </a:extLst>
              </a:tr>
            </a:tbl>
          </a:graphicData>
        </a:graphic>
      </p:graphicFrame>
      <p:grpSp>
        <p:nvGrpSpPr>
          <p:cNvPr id="16" name="Group 15"/>
          <p:cNvGrpSpPr/>
          <p:nvPr/>
        </p:nvGrpSpPr>
        <p:grpSpPr>
          <a:xfrm>
            <a:off x="1295400" y="304800"/>
            <a:ext cx="6172200" cy="838200"/>
            <a:chOff x="1447800" y="4516120"/>
            <a:chExt cx="6172200" cy="838200"/>
          </a:xfrm>
        </p:grpSpPr>
        <p:grpSp>
          <p:nvGrpSpPr>
            <p:cNvPr id="17" name="Group 16"/>
            <p:cNvGrpSpPr/>
            <p:nvPr/>
          </p:nvGrpSpPr>
          <p:grpSpPr>
            <a:xfrm>
              <a:off x="1447800" y="4516120"/>
              <a:ext cx="6172200" cy="838200"/>
              <a:chOff x="1447800" y="3657600"/>
              <a:chExt cx="6172200" cy="838200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1447800" y="3886200"/>
                <a:ext cx="6172200" cy="609600"/>
                <a:chOff x="1619250" y="3722132"/>
                <a:chExt cx="5848350" cy="609600"/>
              </a:xfrm>
            </p:grpSpPr>
            <p:cxnSp>
              <p:nvCxnSpPr>
                <p:cNvPr id="21" name="Straight Arrow Connector 20"/>
                <p:cNvCxnSpPr/>
                <p:nvPr/>
              </p:nvCxnSpPr>
              <p:spPr bwMode="auto">
                <a:xfrm>
                  <a:off x="2057400" y="3722132"/>
                  <a:ext cx="5162550" cy="11668"/>
                </a:xfrm>
                <a:prstGeom prst="straightConnector1">
                  <a:avLst/>
                </a:prstGeom>
                <a:solidFill>
                  <a:schemeClr val="accent1"/>
                </a:solidFill>
                <a:ln w="41275" cap="flat" cmpd="sng" algn="ctr">
                  <a:solidFill>
                    <a:schemeClr val="tx1"/>
                  </a:solidFill>
                  <a:prstDash val="solid"/>
                  <a:round/>
                  <a:headEnd type="triangle"/>
                  <a:tailEnd type="triangle"/>
                </a:ln>
                <a:effectLst/>
              </p:spPr>
            </p:cxnSp>
            <p:sp>
              <p:nvSpPr>
                <p:cNvPr id="22" name="TextBox 21"/>
                <p:cNvSpPr txBox="1"/>
                <p:nvPr/>
              </p:nvSpPr>
              <p:spPr>
                <a:xfrm>
                  <a:off x="1619250" y="3962400"/>
                  <a:ext cx="4953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fa-IR" b="1" dirty="0" smtClean="0"/>
                    <a:t>0</a:t>
                  </a:r>
                  <a:endParaRPr lang="en-US" b="1" dirty="0"/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6838950" y="3962400"/>
                  <a:ext cx="62865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b="1" dirty="0" smtClean="0"/>
                    <a:t>100</a:t>
                  </a:r>
                  <a:endParaRPr lang="en-US" b="1" dirty="0"/>
                </a:p>
              </p:txBody>
            </p:sp>
          </p:grpSp>
          <p:cxnSp>
            <p:nvCxnSpPr>
              <p:cNvPr id="20" name="Straight Arrow Connector 19"/>
              <p:cNvCxnSpPr/>
              <p:nvPr/>
            </p:nvCxnSpPr>
            <p:spPr bwMode="auto">
              <a:xfrm>
                <a:off x="4953000" y="3657600"/>
                <a:ext cx="0" cy="392668"/>
              </a:xfrm>
              <a:prstGeom prst="straightConnector1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18" name="TextBox 17"/>
            <p:cNvSpPr txBox="1"/>
            <p:nvPr/>
          </p:nvSpPr>
          <p:spPr>
            <a:xfrm>
              <a:off x="4213339" y="4876800"/>
              <a:ext cx="6634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a-IR" b="1" dirty="0" smtClean="0"/>
                <a:t>50</a:t>
              </a:r>
              <a:endParaRPr lang="en-US" b="1" dirty="0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4495798" y="579006"/>
            <a:ext cx="762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2000" b="1" dirty="0" smtClean="0">
                <a:solidFill>
                  <a:srgbClr val="FF0000"/>
                </a:solidFill>
              </a:rPr>
              <a:t>57.5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629400" y="4191000"/>
            <a:ext cx="2438400" cy="2667000"/>
            <a:chOff x="6629400" y="4191000"/>
            <a:chExt cx="2438400" cy="2667000"/>
          </a:xfrm>
        </p:grpSpPr>
        <p:cxnSp>
          <p:nvCxnSpPr>
            <p:cNvPr id="25" name="Straight Arrow Connector 24"/>
            <p:cNvCxnSpPr/>
            <p:nvPr/>
          </p:nvCxnSpPr>
          <p:spPr bwMode="auto">
            <a:xfrm>
              <a:off x="6629400" y="5486400"/>
              <a:ext cx="2438400" cy="1885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  <p:cxnSp>
          <p:nvCxnSpPr>
            <p:cNvPr id="26" name="Straight Arrow Connector 25"/>
            <p:cNvCxnSpPr/>
            <p:nvPr/>
          </p:nvCxnSpPr>
          <p:spPr bwMode="auto">
            <a:xfrm>
              <a:off x="7848600" y="4191000"/>
              <a:ext cx="0" cy="2667000"/>
            </a:xfrm>
            <a:prstGeom prst="straightConnector1">
              <a:avLst/>
            </a:prstGeom>
            <a:solidFill>
              <a:schemeClr val="accent1"/>
            </a:solidFill>
            <a:ln w="41275" cap="flat" cmpd="sng" algn="ctr">
              <a:solidFill>
                <a:schemeClr val="tx1"/>
              </a:solidFill>
              <a:prstDash val="solid"/>
              <a:round/>
              <a:headEnd type="triangle"/>
              <a:tailEnd type="triangle"/>
            </a:ln>
            <a:effectLst/>
          </p:spPr>
        </p:cxnSp>
      </p:grpSp>
      <p:cxnSp>
        <p:nvCxnSpPr>
          <p:cNvPr id="14" name="Straight Arrow Connector 13"/>
          <p:cNvCxnSpPr/>
          <p:nvPr/>
        </p:nvCxnSpPr>
        <p:spPr bwMode="auto">
          <a:xfrm>
            <a:off x="1322330" y="4648200"/>
            <a:ext cx="6526270" cy="15970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7" name="TextBox 26"/>
          <p:cNvSpPr txBox="1"/>
          <p:nvPr/>
        </p:nvSpPr>
        <p:spPr>
          <a:xfrm>
            <a:off x="7794739" y="6093023"/>
            <a:ext cx="7396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sz="1600" b="1" dirty="0" smtClean="0">
                <a:solidFill>
                  <a:srgbClr val="FF0000"/>
                </a:solidFill>
              </a:rPr>
              <a:t>27.42</a:t>
            </a:r>
            <a:endParaRPr 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3245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987811"/>
              </p:ext>
            </p:extLst>
          </p:nvPr>
        </p:nvGraphicFramePr>
        <p:xfrm>
          <a:off x="1371600" y="1219200"/>
          <a:ext cx="6553200" cy="3781430"/>
        </p:xfrm>
        <a:graphic>
          <a:graphicData uri="http://schemas.openxmlformats.org/drawingml/2006/table">
            <a:tbl>
              <a:tblPr rtl="1"/>
              <a:tblGrid>
                <a:gridCol w="2667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6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4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398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55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8143">
                <a:tc gridSpan="5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عوامل جذابيت بازار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143">
                <a:tc gridSpan="5"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1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‍</a:t>
                      </a: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Concentrate</a:t>
                      </a:r>
                      <a:r>
                        <a:rPr lang="en-US" sz="1400" b="1" i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 Iron Ore  big Plant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وزن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امتياز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ميانگين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حاشيه سود بازار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18%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90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16.2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2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قدرت چانه زني مشتريان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18%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80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14.4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3</a:t>
                      </a:r>
                      <a:endParaRPr lang="en-US" sz="1100" dirty="0" smtClean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قدرت چانه زنی عرضه کنندگان</a:t>
                      </a:r>
                      <a:endParaRPr lang="en-US" sz="1100" dirty="0" smtClean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20%</a:t>
                      </a:r>
                      <a:endParaRPr lang="en-US" sz="1100" dirty="0" smtClean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100</a:t>
                      </a:r>
                      <a:endParaRPr lang="en-US" sz="1100" dirty="0" smtClean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20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4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حجم بازار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7%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40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2.8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5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شدت رقابت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17%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70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11.9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6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رشد بازار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20%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90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18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143"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 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100%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470</a:t>
                      </a:r>
                      <a:endParaRPr lang="en-US" sz="110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B Nazanin"/>
                        </a:rPr>
                        <a:t>83.3</a:t>
                      </a:r>
                      <a:endParaRPr lang="en-US" sz="11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828801"/>
            <a:ext cx="6091052" cy="2710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31385571"/>
              </p:ext>
            </p:extLst>
          </p:nvPr>
        </p:nvGraphicFramePr>
        <p:xfrm>
          <a:off x="954397" y="824023"/>
          <a:ext cx="7235205" cy="520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937500" y="3184525"/>
            <a:ext cx="977900" cy="658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موقعیت قوی رقابتی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4300" y="3124200"/>
            <a:ext cx="977900" cy="658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موقعیت ضعیف رقابتی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962400" y="5867400"/>
            <a:ext cx="1541462" cy="38258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جذابیت پایین بازار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603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1828800" y="1981200"/>
            <a:ext cx="5257800" cy="1371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کشف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KSF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CSF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1752600" y="3733800"/>
            <a:ext cx="5257800" cy="22098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 ناوبری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هتلداری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بتن آماده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تلویزیون </a:t>
            </a: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838200" y="457200"/>
            <a:ext cx="6400800" cy="7620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موقعیت رقابتی </a:t>
            </a:r>
            <a:endParaRPr lang="en-US" sz="2800" b="1" dirty="0" smtClean="0">
              <a:solidFill>
                <a:schemeClr val="bg1"/>
              </a:solidFill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800" b="1" dirty="0" smtClean="0">
              <a:solidFill>
                <a:schemeClr val="bg1"/>
              </a:solidFill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5562" y="1219200"/>
            <a:ext cx="7410238" cy="3672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6A009-49F2-4CDC-85F9-BEDF64B88287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881" y="2164278"/>
            <a:ext cx="7410238" cy="2529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28</a:t>
            </a:fld>
            <a:endParaRPr lang="en-US"/>
          </a:p>
        </p:txBody>
      </p:sp>
      <p:graphicFrame>
        <p:nvGraphicFramePr>
          <p:cNvPr id="5" name="Chart 4"/>
          <p:cNvGraphicFramePr/>
          <p:nvPr/>
        </p:nvGraphicFramePr>
        <p:xfrm>
          <a:off x="1600200" y="1263650"/>
          <a:ext cx="5943600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942962954"/>
              </p:ext>
            </p:extLst>
          </p:nvPr>
        </p:nvGraphicFramePr>
        <p:xfrm>
          <a:off x="954397" y="824023"/>
          <a:ext cx="7235205" cy="5209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7937500" y="3184525"/>
            <a:ext cx="977900" cy="658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موقعیت قوی رقابتی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114300" y="3124200"/>
            <a:ext cx="977900" cy="65881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موقعیت ضعیف رقابتی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962400" y="5867400"/>
            <a:ext cx="1541462" cy="382587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a-IR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rial" pitchFamily="34" charset="0"/>
                <a:cs typeface="B Nazanin" pitchFamily="2" charset="-78"/>
              </a:rPr>
              <a:t>جذابیت پایین بازار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6629400" y="1676400"/>
            <a:ext cx="457200" cy="3048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5149138" y="2438400"/>
            <a:ext cx="32462" cy="68580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95400"/>
            <a:ext cx="7238999" cy="430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1622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aphicFrame>
        <p:nvGraphicFramePr>
          <p:cNvPr id="12" name="Chart 11"/>
          <p:cNvGraphicFramePr/>
          <p:nvPr/>
        </p:nvGraphicFramePr>
        <p:xfrm>
          <a:off x="775355" y="869868"/>
          <a:ext cx="7593289" cy="5118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371600" y="304800"/>
            <a:ext cx="5943600" cy="685800"/>
          </a:xfrm>
          <a:prstGeom prst="roundRect">
            <a:avLst/>
          </a:prstGeom>
          <a:solidFill>
            <a:srgbClr val="94FD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استراتژیهای هر بخش از ماتریس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سرمایه گذاری برای رشد</a:t>
            </a:r>
            <a:endParaRPr lang="en-US" sz="2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1752600" y="2743200"/>
            <a:ext cx="5029200" cy="3276600"/>
          </a:xfrm>
          <a:prstGeom prst="roundRect">
            <a:avLst/>
          </a:prstGeom>
          <a:solidFill>
            <a:srgbClr val="00B0F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دفاع از موقعیت رهبری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پذیرش سود کوتاه مدت تعدیل شده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توسعه جغرافیایی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توسعه خط محصول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ایجاد تمایز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تلاش برای معرفی محصولات جدیدتر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بازاریابی تهاجمی در آمیخته بازاریابی</a:t>
            </a:r>
            <a:endParaRPr lang="en-US" sz="2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2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fa-IR" sz="2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2895600" y="1219200"/>
            <a:ext cx="2362200" cy="1295400"/>
            <a:chOff x="2895600" y="1219200"/>
            <a:chExt cx="2362200" cy="1295400"/>
          </a:xfrm>
        </p:grpSpPr>
        <p:grpSp>
          <p:nvGrpSpPr>
            <p:cNvPr id="21" name="Group 20"/>
            <p:cNvGrpSpPr/>
            <p:nvPr/>
          </p:nvGrpSpPr>
          <p:grpSpPr>
            <a:xfrm>
              <a:off x="2895600" y="1219200"/>
              <a:ext cx="2362200" cy="1295400"/>
              <a:chOff x="838200" y="4495800"/>
              <a:chExt cx="2133600" cy="1067594"/>
            </a:xfrm>
          </p:grpSpPr>
          <p:sp>
            <p:nvSpPr>
              <p:cNvPr id="22" name="Rectangle 21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23" name="Straight Connector 22"/>
              <p:cNvCxnSpPr>
                <a:stCxn id="22" idx="0"/>
                <a:endCxn id="22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>
                <a:stCxn id="22" idx="1"/>
                <a:endCxn id="22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5" name="Oval 24"/>
            <p:cNvSpPr/>
            <p:nvPr/>
          </p:nvSpPr>
          <p:spPr bwMode="auto">
            <a:xfrm>
              <a:off x="4572000" y="1371600"/>
              <a:ext cx="304800" cy="3048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371600" y="533400"/>
            <a:ext cx="5943600" cy="685800"/>
          </a:xfrm>
          <a:prstGeom prst="roundRect">
            <a:avLst/>
          </a:prstGeom>
          <a:solidFill>
            <a:srgbClr val="94FD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استراتژیهای هر بخش از ماتریس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فرصت طلبانه</a:t>
            </a:r>
            <a:endParaRPr lang="en-US" sz="2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85800" y="3886200"/>
            <a:ext cx="7239000" cy="1981200"/>
          </a:xfrm>
          <a:prstGeom prst="roundRect">
            <a:avLst/>
          </a:prstGeom>
          <a:solidFill>
            <a:srgbClr val="00B0F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تلاش برای جمع آوری منابع و افزایش قدرت رقابتی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اندازه مجموعه را گسترش  ندهید تا منابع مالی جمع شود.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برچینی از بازار در صورت نگرفتن نتیجه مطلوب 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2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pSp>
        <p:nvGrpSpPr>
          <p:cNvPr id="7" name="Group 20"/>
          <p:cNvGrpSpPr/>
          <p:nvPr/>
        </p:nvGrpSpPr>
        <p:grpSpPr>
          <a:xfrm>
            <a:off x="2895600" y="1752600"/>
            <a:ext cx="2362200" cy="1295400"/>
            <a:chOff x="838200" y="4495800"/>
            <a:chExt cx="2133600" cy="1067594"/>
          </a:xfrm>
        </p:grpSpPr>
        <p:sp>
          <p:nvSpPr>
            <p:cNvPr id="10" name="Rectangle 9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11" name="Straight Connector 10"/>
            <p:cNvCxnSpPr>
              <a:stCxn id="10" idx="0"/>
              <a:endCxn id="10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2" name="Straight Connector 11"/>
            <p:cNvCxnSpPr>
              <a:stCxn id="10" idx="1"/>
              <a:endCxn id="10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8" name="Oval 7"/>
          <p:cNvSpPr/>
          <p:nvPr/>
        </p:nvSpPr>
        <p:spPr bwMode="auto">
          <a:xfrm>
            <a:off x="3276600" y="1905000"/>
            <a:ext cx="304800" cy="3048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371600" y="533400"/>
            <a:ext cx="5943600" cy="685800"/>
          </a:xfrm>
          <a:prstGeom prst="roundRect">
            <a:avLst/>
          </a:prstGeom>
          <a:solidFill>
            <a:srgbClr val="94FD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استراتژیهای هر بخش از ماتریس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دفاع از موقعیت بازار</a:t>
            </a:r>
            <a:endParaRPr lang="en-US" sz="2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85800" y="3505200"/>
            <a:ext cx="7239000" cy="1981200"/>
          </a:xfrm>
          <a:prstGeom prst="roundRect">
            <a:avLst/>
          </a:prstGeom>
          <a:solidFill>
            <a:srgbClr val="00B0F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دفاع از جایگاه محصولات موفق در بازار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هرس کردن محصولات ناموفق در بازار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متمایز کردن محصول برای حفظ سهم بازار در بخش های کلیدی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محدود کردن هزینه های بازاریابی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تثبیت قیمت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2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pSp>
        <p:nvGrpSpPr>
          <p:cNvPr id="6" name="Group 20"/>
          <p:cNvGrpSpPr/>
          <p:nvPr/>
        </p:nvGrpSpPr>
        <p:grpSpPr>
          <a:xfrm>
            <a:off x="2971800" y="1676400"/>
            <a:ext cx="2362200" cy="1295400"/>
            <a:chOff x="838200" y="4495800"/>
            <a:chExt cx="2133600" cy="1067594"/>
          </a:xfrm>
        </p:grpSpPr>
        <p:sp>
          <p:nvSpPr>
            <p:cNvPr id="7" name="Rectangle 6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" name="Straight Connector 7"/>
            <p:cNvCxnSpPr>
              <a:stCxn id="7" idx="0"/>
              <a:endCxn id="7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>
              <a:stCxn id="7" idx="1"/>
              <a:endCxn id="7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1" name="Oval 10"/>
          <p:cNvSpPr/>
          <p:nvPr/>
        </p:nvSpPr>
        <p:spPr bwMode="auto">
          <a:xfrm>
            <a:off x="4572000" y="2438400"/>
            <a:ext cx="304800" cy="3048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 bwMode="auto">
          <a:xfrm>
            <a:off x="1371600" y="457200"/>
            <a:ext cx="5943600" cy="914400"/>
          </a:xfrm>
          <a:prstGeom prst="roundRect">
            <a:avLst/>
          </a:prstGeom>
          <a:solidFill>
            <a:srgbClr val="94FD7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استراتژیهای هر بخش از ماتریس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مدیریت برای سود آوری</a:t>
            </a:r>
            <a:endParaRPr lang="en-US" sz="2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400" b="1" dirty="0" smtClean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sz="2400" b="1" dirty="0" smtClean="0">
              <a:cs typeface="B Nazanin" pitchFamily="2" charset="-78"/>
            </a:endParaRP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effectLst/>
              <a:cs typeface="B Nazanin" pitchFamily="2" charset="-78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85800" y="3657600"/>
            <a:ext cx="7239000" cy="1981200"/>
          </a:xfrm>
          <a:prstGeom prst="roundRect">
            <a:avLst/>
          </a:prstGeom>
          <a:solidFill>
            <a:srgbClr val="00B0F0">
              <a:alpha val="3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هرس کردن محصولات با سرعت بالا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افزایش جریانهای نقدی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کاهش هزینه های بازاریابی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r>
              <a:rPr lang="fa-IR" sz="2400" b="1" dirty="0" smtClean="0">
                <a:latin typeface="Times New Roman" pitchFamily="18" charset="0"/>
                <a:cs typeface="B Nazanin" pitchFamily="2" charset="-78"/>
              </a:rPr>
              <a:t>حفظ یا افزایش قیمت با کاهش در حجم تولید</a:t>
            </a: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400" b="1" dirty="0" smtClean="0">
              <a:latin typeface="Times New Roman" pitchFamily="18" charset="0"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lang="en-US" sz="2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fa-IR" sz="2400" b="1" dirty="0" smtClean="0">
              <a:cs typeface="B Nazanin" pitchFamily="2" charset="-78"/>
            </a:endParaRPr>
          </a:p>
          <a:p>
            <a:pPr marL="0" marR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</a:pPr>
            <a:endParaRPr kumimoji="0" lang="fa-I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B Nazanin" pitchFamily="2" charset="-78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2971800" y="1828800"/>
            <a:ext cx="2362200" cy="1295400"/>
            <a:chOff x="838200" y="4495800"/>
            <a:chExt cx="2133600" cy="1067594"/>
          </a:xfrm>
        </p:grpSpPr>
        <p:sp>
          <p:nvSpPr>
            <p:cNvPr id="6" name="Rectangle 5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8" name="Straight Connector 7"/>
            <p:cNvCxnSpPr>
              <a:stCxn id="6" idx="0"/>
              <a:endCxn id="6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>
              <a:stCxn id="6" idx="1"/>
              <a:endCxn id="6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" name="Oval 12"/>
          <p:cNvSpPr/>
          <p:nvPr/>
        </p:nvSpPr>
        <p:spPr bwMode="auto">
          <a:xfrm>
            <a:off x="3352800" y="2667000"/>
            <a:ext cx="304800" cy="3048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35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29400" y="381000"/>
            <a:ext cx="1524000" cy="990600"/>
            <a:chOff x="2895600" y="1219200"/>
            <a:chExt cx="2362200" cy="1295400"/>
          </a:xfrm>
        </p:grpSpPr>
        <p:grpSp>
          <p:nvGrpSpPr>
            <p:cNvPr id="5" name="Group 20"/>
            <p:cNvGrpSpPr/>
            <p:nvPr/>
          </p:nvGrpSpPr>
          <p:grpSpPr>
            <a:xfrm>
              <a:off x="2895600" y="1219200"/>
              <a:ext cx="2362200" cy="1295400"/>
              <a:chOff x="838200" y="4495800"/>
              <a:chExt cx="2133600" cy="1067594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8" name="Straight Connector 7"/>
              <p:cNvCxnSpPr>
                <a:stCxn id="7" idx="0"/>
                <a:endCxn id="7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>
                <a:stCxn id="7" idx="1"/>
                <a:endCxn id="7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Oval 5"/>
            <p:cNvSpPr/>
            <p:nvPr/>
          </p:nvSpPr>
          <p:spPr bwMode="auto">
            <a:xfrm>
              <a:off x="4572000" y="1371600"/>
              <a:ext cx="304800" cy="3048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228600" y="381000"/>
            <a:ext cx="1524000" cy="990600"/>
            <a:chOff x="838200" y="4495800"/>
            <a:chExt cx="2133600" cy="1067594"/>
          </a:xfrm>
        </p:grpSpPr>
        <p:sp>
          <p:nvSpPr>
            <p:cNvPr id="19" name="Rectangle 18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0" name="Straight Connector 19"/>
            <p:cNvCxnSpPr>
              <a:stCxn id="19" idx="0"/>
              <a:endCxn id="19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9" idx="1"/>
              <a:endCxn id="19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30"/>
          <p:cNvGrpSpPr/>
          <p:nvPr/>
        </p:nvGrpSpPr>
        <p:grpSpPr>
          <a:xfrm>
            <a:off x="5029200" y="381000"/>
            <a:ext cx="1524000" cy="990600"/>
            <a:chOff x="4876800" y="381000"/>
            <a:chExt cx="1524000" cy="990600"/>
          </a:xfrm>
        </p:grpSpPr>
        <p:grpSp>
          <p:nvGrpSpPr>
            <p:cNvPr id="18" name="Group 20"/>
            <p:cNvGrpSpPr/>
            <p:nvPr/>
          </p:nvGrpSpPr>
          <p:grpSpPr>
            <a:xfrm>
              <a:off x="4876800" y="381000"/>
              <a:ext cx="1524000" cy="990600"/>
              <a:chOff x="838200" y="4495800"/>
              <a:chExt cx="2133600" cy="1067594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2" name="Straight Connector 11"/>
              <p:cNvCxnSpPr>
                <a:stCxn id="11" idx="0"/>
                <a:endCxn id="11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>
                <a:stCxn id="11" idx="1"/>
                <a:endCxn id="11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val 21"/>
            <p:cNvSpPr/>
            <p:nvPr/>
          </p:nvSpPr>
          <p:spPr bwMode="auto">
            <a:xfrm>
              <a:off x="5943600" y="990600"/>
              <a:ext cx="228600" cy="2286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533400" y="990600"/>
            <a:ext cx="228600" cy="2286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5" name="Group 29"/>
          <p:cNvGrpSpPr/>
          <p:nvPr/>
        </p:nvGrpSpPr>
        <p:grpSpPr>
          <a:xfrm>
            <a:off x="1828800" y="381000"/>
            <a:ext cx="1524000" cy="990600"/>
            <a:chOff x="2743200" y="381000"/>
            <a:chExt cx="1524000" cy="990600"/>
          </a:xfrm>
        </p:grpSpPr>
        <p:grpSp>
          <p:nvGrpSpPr>
            <p:cNvPr id="26" name="Group 20"/>
            <p:cNvGrpSpPr/>
            <p:nvPr/>
          </p:nvGrpSpPr>
          <p:grpSpPr>
            <a:xfrm>
              <a:off x="2743200" y="381000"/>
              <a:ext cx="1524000" cy="990600"/>
              <a:chOff x="838200" y="4495800"/>
              <a:chExt cx="2133600" cy="1067594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6" name="Straight Connector 15"/>
              <p:cNvCxnSpPr>
                <a:stCxn id="15" idx="0"/>
                <a:endCxn id="15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>
                <a:stCxn id="15" idx="1"/>
                <a:endCxn id="15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Oval 23"/>
            <p:cNvSpPr/>
            <p:nvPr/>
          </p:nvSpPr>
          <p:spPr bwMode="auto">
            <a:xfrm>
              <a:off x="3048000" y="533400"/>
              <a:ext cx="228600" cy="2286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38200" y="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Koodak" pitchFamily="2" charset="-78"/>
              </a:rPr>
              <a:t> +++مــــــــــوقـــــعیـــــــــت رقــــــــــــــــابــتــــــــــــی---- 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-691633" y="6916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جذابیت بازار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32" name="Left Arrow 31"/>
          <p:cNvSpPr/>
          <p:nvPr/>
        </p:nvSpPr>
        <p:spPr bwMode="auto">
          <a:xfrm>
            <a:off x="8229600" y="16002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سهم بازار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6781800" y="16002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حفظ یا رشد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8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موقعیت</a:t>
            </a:r>
            <a:r>
              <a:rPr kumimoji="0" lang="fa-IR" sz="1800" b="0" i="0" u="none" strike="noStrike" cap="none" normalizeH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 رهبری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aseline="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Dominance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105400" y="16002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حفظ درآمدها یا دوشیدن درآمدها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grpSp>
        <p:nvGrpSpPr>
          <p:cNvPr id="29" name="Group 20"/>
          <p:cNvGrpSpPr/>
          <p:nvPr/>
        </p:nvGrpSpPr>
        <p:grpSpPr>
          <a:xfrm>
            <a:off x="3429000" y="381000"/>
            <a:ext cx="1524000" cy="990600"/>
            <a:chOff x="838200" y="4495800"/>
            <a:chExt cx="2133600" cy="1067594"/>
          </a:xfrm>
        </p:grpSpPr>
        <p:sp>
          <p:nvSpPr>
            <p:cNvPr id="38" name="Rectangle 37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9" name="Straight Connector 38"/>
            <p:cNvCxnSpPr>
              <a:stCxn id="38" idx="0"/>
              <a:endCxn id="38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38" idx="1"/>
              <a:endCxn id="38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Oval 36"/>
          <p:cNvSpPr/>
          <p:nvPr/>
        </p:nvSpPr>
        <p:spPr bwMode="auto">
          <a:xfrm>
            <a:off x="4038600" y="762000"/>
            <a:ext cx="304800" cy="3048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3429000" y="16002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به حفظ انتخابی ادامه دهید.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1752600" y="16002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سرمایه گذاری بر سهم بازار البته به شکل انتخابی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76200" y="16002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سهم بازار را با جریان نقدی بده بستان کنید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4" name="Left Arrow 43"/>
          <p:cNvSpPr/>
          <p:nvPr/>
        </p:nvSpPr>
        <p:spPr bwMode="auto">
          <a:xfrm>
            <a:off x="8229600" y="32766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محصول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6781800" y="32766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تمایز- توسعه خط محصول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5105400" y="32766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محصولاتی که کم گردش هستند را  هرس کنید.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429000" y="32766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برتمایز ناشی از کیفیت تمرکز کنید.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752600" y="32766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تمایز  و توسعه خط محصول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76200" y="32766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هرس کردن محصولات به شکل تهاجمی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781800" y="50292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قیمت گذاری تهاجمی برای حفظ سهم بازار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5105400" y="50292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تثبیت قیمت یا افزایش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3429000" y="50292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حفظ قیمت یا افزایش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1752600" y="50292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قیمت گذاری برای کسب سهم بازار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76200" y="50292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dirty="0" smtClean="0">
              <a:solidFill>
                <a:schemeClr val="accent3"/>
              </a:solidFill>
              <a:latin typeface="Arial" charset="0"/>
              <a:cs typeface="B Koodak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افزایش قیمت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5" name="Left Arrow 54"/>
          <p:cNvSpPr/>
          <p:nvPr/>
        </p:nvSpPr>
        <p:spPr bwMode="auto">
          <a:xfrm>
            <a:off x="8229600" y="51054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400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قیمت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36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29400" y="381000"/>
            <a:ext cx="1524000" cy="990600"/>
            <a:chOff x="2895600" y="1219200"/>
            <a:chExt cx="2362200" cy="1295400"/>
          </a:xfrm>
        </p:grpSpPr>
        <p:grpSp>
          <p:nvGrpSpPr>
            <p:cNvPr id="5" name="Group 20"/>
            <p:cNvGrpSpPr/>
            <p:nvPr/>
          </p:nvGrpSpPr>
          <p:grpSpPr>
            <a:xfrm>
              <a:off x="2895600" y="1219200"/>
              <a:ext cx="2362200" cy="1295400"/>
              <a:chOff x="838200" y="4495800"/>
              <a:chExt cx="2133600" cy="1067594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8" name="Straight Connector 7"/>
              <p:cNvCxnSpPr>
                <a:stCxn id="7" idx="0"/>
                <a:endCxn id="7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>
                <a:stCxn id="7" idx="1"/>
                <a:endCxn id="7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Oval 5"/>
            <p:cNvSpPr/>
            <p:nvPr/>
          </p:nvSpPr>
          <p:spPr bwMode="auto">
            <a:xfrm>
              <a:off x="4572000" y="1371600"/>
              <a:ext cx="304800" cy="3048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228600" y="381000"/>
            <a:ext cx="1524000" cy="990600"/>
            <a:chOff x="838200" y="4495800"/>
            <a:chExt cx="2133600" cy="1067594"/>
          </a:xfrm>
        </p:grpSpPr>
        <p:sp>
          <p:nvSpPr>
            <p:cNvPr id="19" name="Rectangle 18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0" name="Straight Connector 19"/>
            <p:cNvCxnSpPr>
              <a:stCxn id="19" idx="0"/>
              <a:endCxn id="19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9" idx="1"/>
              <a:endCxn id="19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30"/>
          <p:cNvGrpSpPr/>
          <p:nvPr/>
        </p:nvGrpSpPr>
        <p:grpSpPr>
          <a:xfrm>
            <a:off x="5029200" y="381000"/>
            <a:ext cx="1524000" cy="990600"/>
            <a:chOff x="4876800" y="381000"/>
            <a:chExt cx="1524000" cy="990600"/>
          </a:xfrm>
        </p:grpSpPr>
        <p:grpSp>
          <p:nvGrpSpPr>
            <p:cNvPr id="18" name="Group 20"/>
            <p:cNvGrpSpPr/>
            <p:nvPr/>
          </p:nvGrpSpPr>
          <p:grpSpPr>
            <a:xfrm>
              <a:off x="4876800" y="381000"/>
              <a:ext cx="1524000" cy="990600"/>
              <a:chOff x="838200" y="4495800"/>
              <a:chExt cx="2133600" cy="1067594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2" name="Straight Connector 11"/>
              <p:cNvCxnSpPr>
                <a:stCxn id="11" idx="0"/>
                <a:endCxn id="11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>
                <a:stCxn id="11" idx="1"/>
                <a:endCxn id="11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val 21"/>
            <p:cNvSpPr/>
            <p:nvPr/>
          </p:nvSpPr>
          <p:spPr bwMode="auto">
            <a:xfrm>
              <a:off x="5943600" y="990600"/>
              <a:ext cx="228600" cy="2286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533400" y="990600"/>
            <a:ext cx="228600" cy="2286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5" name="Group 29"/>
          <p:cNvGrpSpPr/>
          <p:nvPr/>
        </p:nvGrpSpPr>
        <p:grpSpPr>
          <a:xfrm>
            <a:off x="1828800" y="381000"/>
            <a:ext cx="1524000" cy="990600"/>
            <a:chOff x="2743200" y="381000"/>
            <a:chExt cx="1524000" cy="990600"/>
          </a:xfrm>
        </p:grpSpPr>
        <p:grpSp>
          <p:nvGrpSpPr>
            <p:cNvPr id="26" name="Group 20"/>
            <p:cNvGrpSpPr/>
            <p:nvPr/>
          </p:nvGrpSpPr>
          <p:grpSpPr>
            <a:xfrm>
              <a:off x="2743200" y="381000"/>
              <a:ext cx="1524000" cy="990600"/>
              <a:chOff x="838200" y="4495800"/>
              <a:chExt cx="2133600" cy="1067594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6" name="Straight Connector 15"/>
              <p:cNvCxnSpPr>
                <a:stCxn id="15" idx="0"/>
                <a:endCxn id="15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>
                <a:stCxn id="15" idx="1"/>
                <a:endCxn id="15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Oval 23"/>
            <p:cNvSpPr/>
            <p:nvPr/>
          </p:nvSpPr>
          <p:spPr bwMode="auto">
            <a:xfrm>
              <a:off x="3048000" y="533400"/>
              <a:ext cx="228600" cy="2286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38200" y="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Koodak" pitchFamily="2" charset="-78"/>
              </a:rPr>
              <a:t> +++مــــــــــوقـــــعیـــــــــت رقــــــــــــــــابــتــــــــــــی---- 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-691633" y="6916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جذابیت بازار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32" name="Left Arrow 31"/>
          <p:cNvSpPr/>
          <p:nvPr/>
        </p:nvSpPr>
        <p:spPr bwMode="auto">
          <a:xfrm>
            <a:off x="8229600" y="16002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ترویج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6781800" y="16002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بازاریابی تهاجمی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105400" y="16002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ترویج محدود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grpSp>
        <p:nvGrpSpPr>
          <p:cNvPr id="29" name="Group 20"/>
          <p:cNvGrpSpPr/>
          <p:nvPr/>
        </p:nvGrpSpPr>
        <p:grpSpPr>
          <a:xfrm>
            <a:off x="3429000" y="381000"/>
            <a:ext cx="1524000" cy="990600"/>
            <a:chOff x="838200" y="4495800"/>
            <a:chExt cx="2133600" cy="1067594"/>
          </a:xfrm>
        </p:grpSpPr>
        <p:sp>
          <p:nvSpPr>
            <p:cNvPr id="38" name="Rectangle 37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9" name="Straight Connector 38"/>
            <p:cNvCxnSpPr>
              <a:stCxn id="38" idx="0"/>
              <a:endCxn id="38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38" idx="1"/>
              <a:endCxn id="38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Oval 36"/>
          <p:cNvSpPr/>
          <p:nvPr/>
        </p:nvSpPr>
        <p:spPr bwMode="auto">
          <a:xfrm>
            <a:off x="4038600" y="762000"/>
            <a:ext cx="304800" cy="3048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3429000" y="16002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به طور انتخابی برخی از ابزار ها را حفظ کنید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1752600" y="16002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بازاریابی تهاجمی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76200" y="16002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حداقل تبلیغات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4" name="Left Arrow 43"/>
          <p:cNvSpPr/>
          <p:nvPr/>
        </p:nvSpPr>
        <p:spPr bwMode="auto">
          <a:xfrm>
            <a:off x="8229600" y="32766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توزیع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6781800" y="32766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توزیع وسیع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5105400" y="32766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توزیع وسیع خود را حفظ کنید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429000" y="32766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بر اساس بخشها توزیع کنید.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752600" y="32766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dirty="0" smtClean="0">
              <a:solidFill>
                <a:schemeClr val="accent3"/>
              </a:solidFill>
              <a:latin typeface="Arial" charset="0"/>
              <a:cs typeface="B Koodak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توزیع محدود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76200" y="32766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حداقل کردن توزیع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781800" y="50292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کنترل شدید هزینه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5105400" y="50292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تاکید بر کاهش هزینه به خصوص هزینه های متغیر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3429000" y="50292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کنترل شدید هزینه ها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1752600" y="50292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dirty="0" smtClean="0">
              <a:solidFill>
                <a:schemeClr val="accent3"/>
              </a:solidFill>
              <a:latin typeface="Arial" charset="0"/>
              <a:cs typeface="B Koodak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شدید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76200" y="50292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کاهش شدید هزینه های ثابت و متغییر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5" name="Left Arrow 54"/>
          <p:cNvSpPr/>
          <p:nvPr/>
        </p:nvSpPr>
        <p:spPr bwMode="auto">
          <a:xfrm>
            <a:off x="8229600" y="51054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هزینه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37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6629400" y="381000"/>
            <a:ext cx="1524000" cy="990600"/>
            <a:chOff x="2895600" y="1219200"/>
            <a:chExt cx="2362200" cy="1295400"/>
          </a:xfrm>
        </p:grpSpPr>
        <p:grpSp>
          <p:nvGrpSpPr>
            <p:cNvPr id="5" name="Group 20"/>
            <p:cNvGrpSpPr/>
            <p:nvPr/>
          </p:nvGrpSpPr>
          <p:grpSpPr>
            <a:xfrm>
              <a:off x="2895600" y="1219200"/>
              <a:ext cx="2362200" cy="1295400"/>
              <a:chOff x="838200" y="4495800"/>
              <a:chExt cx="2133600" cy="1067594"/>
            </a:xfrm>
          </p:grpSpPr>
          <p:sp>
            <p:nvSpPr>
              <p:cNvPr id="7" name="Rectangle 6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8" name="Straight Connector 7"/>
              <p:cNvCxnSpPr>
                <a:stCxn id="7" idx="0"/>
                <a:endCxn id="7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" name="Straight Connector 8"/>
              <p:cNvCxnSpPr>
                <a:stCxn id="7" idx="1"/>
                <a:endCxn id="7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6" name="Oval 5"/>
            <p:cNvSpPr/>
            <p:nvPr/>
          </p:nvSpPr>
          <p:spPr bwMode="auto">
            <a:xfrm>
              <a:off x="4572000" y="1371600"/>
              <a:ext cx="304800" cy="3048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grpSp>
        <p:nvGrpSpPr>
          <p:cNvPr id="10" name="Group 20"/>
          <p:cNvGrpSpPr/>
          <p:nvPr/>
        </p:nvGrpSpPr>
        <p:grpSpPr>
          <a:xfrm>
            <a:off x="228600" y="381000"/>
            <a:ext cx="1524000" cy="990600"/>
            <a:chOff x="838200" y="4495800"/>
            <a:chExt cx="2133600" cy="1067594"/>
          </a:xfrm>
        </p:grpSpPr>
        <p:sp>
          <p:nvSpPr>
            <p:cNvPr id="19" name="Rectangle 18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20" name="Straight Connector 19"/>
            <p:cNvCxnSpPr>
              <a:stCxn id="19" idx="0"/>
              <a:endCxn id="19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1" name="Straight Connector 20"/>
            <p:cNvCxnSpPr>
              <a:stCxn id="19" idx="1"/>
              <a:endCxn id="19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4" name="Group 30"/>
          <p:cNvGrpSpPr/>
          <p:nvPr/>
        </p:nvGrpSpPr>
        <p:grpSpPr>
          <a:xfrm>
            <a:off x="5029200" y="381000"/>
            <a:ext cx="1524000" cy="990600"/>
            <a:chOff x="4876800" y="381000"/>
            <a:chExt cx="1524000" cy="990600"/>
          </a:xfrm>
        </p:grpSpPr>
        <p:grpSp>
          <p:nvGrpSpPr>
            <p:cNvPr id="18" name="Group 20"/>
            <p:cNvGrpSpPr/>
            <p:nvPr/>
          </p:nvGrpSpPr>
          <p:grpSpPr>
            <a:xfrm>
              <a:off x="4876800" y="381000"/>
              <a:ext cx="1524000" cy="990600"/>
              <a:chOff x="838200" y="4495800"/>
              <a:chExt cx="2133600" cy="1067594"/>
            </a:xfrm>
          </p:grpSpPr>
          <p:sp>
            <p:nvSpPr>
              <p:cNvPr id="11" name="Rectangle 10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2" name="Straight Connector 11"/>
              <p:cNvCxnSpPr>
                <a:stCxn id="11" idx="0"/>
                <a:endCxn id="11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3" name="Straight Connector 12"/>
              <p:cNvCxnSpPr>
                <a:stCxn id="11" idx="1"/>
                <a:endCxn id="11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2" name="Oval 21"/>
            <p:cNvSpPr/>
            <p:nvPr/>
          </p:nvSpPr>
          <p:spPr bwMode="auto">
            <a:xfrm>
              <a:off x="5943600" y="990600"/>
              <a:ext cx="228600" cy="2286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3" name="Oval 22"/>
          <p:cNvSpPr/>
          <p:nvPr/>
        </p:nvSpPr>
        <p:spPr bwMode="auto">
          <a:xfrm>
            <a:off x="533400" y="990600"/>
            <a:ext cx="228600" cy="2286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grpSp>
        <p:nvGrpSpPr>
          <p:cNvPr id="25" name="Group 29"/>
          <p:cNvGrpSpPr/>
          <p:nvPr/>
        </p:nvGrpSpPr>
        <p:grpSpPr>
          <a:xfrm>
            <a:off x="1828800" y="381000"/>
            <a:ext cx="1524000" cy="990600"/>
            <a:chOff x="2743200" y="381000"/>
            <a:chExt cx="1524000" cy="990600"/>
          </a:xfrm>
        </p:grpSpPr>
        <p:grpSp>
          <p:nvGrpSpPr>
            <p:cNvPr id="26" name="Group 20"/>
            <p:cNvGrpSpPr/>
            <p:nvPr/>
          </p:nvGrpSpPr>
          <p:grpSpPr>
            <a:xfrm>
              <a:off x="2743200" y="381000"/>
              <a:ext cx="1524000" cy="990600"/>
              <a:chOff x="838200" y="4495800"/>
              <a:chExt cx="2133600" cy="1067594"/>
            </a:xfrm>
          </p:grpSpPr>
          <p:sp>
            <p:nvSpPr>
              <p:cNvPr id="15" name="Rectangle 14"/>
              <p:cNvSpPr/>
              <p:nvPr/>
            </p:nvSpPr>
            <p:spPr bwMode="auto">
              <a:xfrm>
                <a:off x="838200" y="4495800"/>
                <a:ext cx="2133600" cy="1066800"/>
              </a:xfrm>
              <a:prstGeom prst="rect">
                <a:avLst/>
              </a:prstGeom>
              <a:solidFill>
                <a:srgbClr val="FFC0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  <a:cs typeface="Arial" charset="0"/>
                </a:endParaRPr>
              </a:p>
            </p:txBody>
          </p:sp>
          <p:cxnSp>
            <p:nvCxnSpPr>
              <p:cNvPr id="16" name="Straight Connector 15"/>
              <p:cNvCxnSpPr>
                <a:stCxn id="15" idx="0"/>
                <a:endCxn id="15" idx="2"/>
              </p:cNvCxnSpPr>
              <p:nvPr/>
            </p:nvCxnSpPr>
            <p:spPr bwMode="auto">
              <a:xfrm rot="16200000" flipH="1">
                <a:off x="1371600" y="5029200"/>
                <a:ext cx="10668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7" name="Straight Connector 16"/>
              <p:cNvCxnSpPr>
                <a:stCxn id="15" idx="1"/>
                <a:endCxn id="15" idx="3"/>
              </p:cNvCxnSpPr>
              <p:nvPr/>
            </p:nvCxnSpPr>
            <p:spPr bwMode="auto">
              <a:xfrm rot="10800000" flipH="1">
                <a:off x="838200" y="5029200"/>
                <a:ext cx="2133600" cy="1588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24" name="Oval 23"/>
            <p:cNvSpPr/>
            <p:nvPr/>
          </p:nvSpPr>
          <p:spPr bwMode="auto">
            <a:xfrm>
              <a:off x="3048000" y="533400"/>
              <a:ext cx="228600" cy="228600"/>
            </a:xfrm>
            <a:prstGeom prst="ellipse">
              <a:avLst/>
            </a:prstGeom>
            <a:solidFill>
              <a:srgbClr val="F648D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38200" y="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dirty="0" smtClean="0">
                <a:cs typeface="B Koodak" pitchFamily="2" charset="-78"/>
              </a:rPr>
              <a:t> +++مــــــــــوقـــــعیـــــــــت رقــــــــــــــــابــتــــــــــــی---- 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28" name="TextBox 27"/>
          <p:cNvSpPr txBox="1"/>
          <p:nvPr/>
        </p:nvSpPr>
        <p:spPr>
          <a:xfrm rot="5400000">
            <a:off x="-691633" y="691634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a-IR" dirty="0" smtClean="0">
                <a:cs typeface="B Koodak" pitchFamily="2" charset="-78"/>
              </a:rPr>
              <a:t>جذابیت بازار</a:t>
            </a:r>
            <a:endParaRPr lang="en-US" dirty="0">
              <a:cs typeface="B Koodak" pitchFamily="2" charset="-78"/>
            </a:endParaRPr>
          </a:p>
        </p:txBody>
      </p:sp>
      <p:sp>
        <p:nvSpPr>
          <p:cNvPr id="32" name="Left Arrow 31"/>
          <p:cNvSpPr/>
          <p:nvPr/>
        </p:nvSpPr>
        <p:spPr bwMode="auto">
          <a:xfrm>
            <a:off x="8229600" y="16002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تولید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 bwMode="auto">
          <a:xfrm>
            <a:off x="6781800" y="16002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6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سرمایه گذاری و توسعه(س مشترک تحصیل)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 bwMode="auto">
          <a:xfrm>
            <a:off x="5105400" y="16002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بکارگیری حداکثر ظرفیتها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grpSp>
        <p:nvGrpSpPr>
          <p:cNvPr id="29" name="Group 20"/>
          <p:cNvGrpSpPr/>
          <p:nvPr/>
        </p:nvGrpSpPr>
        <p:grpSpPr>
          <a:xfrm>
            <a:off x="3429000" y="381000"/>
            <a:ext cx="1524000" cy="990600"/>
            <a:chOff x="838200" y="4495800"/>
            <a:chExt cx="2133600" cy="1067594"/>
          </a:xfrm>
        </p:grpSpPr>
        <p:sp>
          <p:nvSpPr>
            <p:cNvPr id="38" name="Rectangle 37"/>
            <p:cNvSpPr/>
            <p:nvPr/>
          </p:nvSpPr>
          <p:spPr bwMode="auto">
            <a:xfrm>
              <a:off x="838200" y="4495800"/>
              <a:ext cx="2133600" cy="1066800"/>
            </a:xfrm>
            <a:prstGeom prst="rect">
              <a:avLst/>
            </a:prstGeom>
            <a:solidFill>
              <a:srgbClr val="FFC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cxnSp>
          <p:nvCxnSpPr>
            <p:cNvPr id="39" name="Straight Connector 38"/>
            <p:cNvCxnSpPr>
              <a:stCxn id="38" idx="0"/>
              <a:endCxn id="38" idx="2"/>
            </p:cNvCxnSpPr>
            <p:nvPr/>
          </p:nvCxnSpPr>
          <p:spPr bwMode="auto">
            <a:xfrm rot="16200000" flipH="1">
              <a:off x="1371600" y="5029200"/>
              <a:ext cx="10668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0" name="Straight Connector 39"/>
            <p:cNvCxnSpPr>
              <a:stCxn id="38" idx="1"/>
              <a:endCxn id="38" idx="3"/>
            </p:cNvCxnSpPr>
            <p:nvPr/>
          </p:nvCxnSpPr>
          <p:spPr bwMode="auto">
            <a:xfrm rot="10800000" flipH="1">
              <a:off x="838200" y="5029200"/>
              <a:ext cx="2133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37" name="Oval 36"/>
          <p:cNvSpPr/>
          <p:nvPr/>
        </p:nvSpPr>
        <p:spPr bwMode="auto">
          <a:xfrm>
            <a:off x="4038600" y="762000"/>
            <a:ext cx="304800" cy="304800"/>
          </a:xfrm>
          <a:prstGeom prst="ellipse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41" name="Rounded Rectangle 40"/>
          <p:cNvSpPr/>
          <p:nvPr/>
        </p:nvSpPr>
        <p:spPr bwMode="auto">
          <a:xfrm>
            <a:off x="3429000" y="16002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افزایش بهره وری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 bwMode="auto">
          <a:xfrm>
            <a:off x="1752600" y="16002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سرمایه گذاری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3" name="Rounded Rectangle 42"/>
          <p:cNvSpPr/>
          <p:nvPr/>
        </p:nvSpPr>
        <p:spPr bwMode="auto">
          <a:xfrm>
            <a:off x="76200" y="16002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آزاد کردن ظرفیت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4" name="Left Arrow 43"/>
          <p:cNvSpPr/>
          <p:nvPr/>
        </p:nvSpPr>
        <p:spPr bwMode="auto">
          <a:xfrm>
            <a:off x="8229600" y="32766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accent3"/>
                </a:solidFill>
                <a:effectLst/>
                <a:latin typeface="Arial" charset="0"/>
                <a:cs typeface="B Koodak" pitchFamily="2" charset="-78"/>
              </a:rPr>
              <a:t>R&amp;D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6781800" y="32766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رشد و سرمایه گذاری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6" name="Rounded Rectangle 45"/>
          <p:cNvSpPr/>
          <p:nvPr/>
        </p:nvSpPr>
        <p:spPr bwMode="auto">
          <a:xfrm>
            <a:off x="5105400" y="32766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تمرکز بر پروژه های خاص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 bwMode="auto">
          <a:xfrm>
            <a:off x="3429000" y="32766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سرمایه گذاری انتخابی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8" name="Rounded Rectangle 47"/>
          <p:cNvSpPr/>
          <p:nvPr/>
        </p:nvSpPr>
        <p:spPr bwMode="auto">
          <a:xfrm>
            <a:off x="1752600" y="32766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سرمایه گذاری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 bwMode="auto">
          <a:xfrm>
            <a:off x="76200" y="32766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صفر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 bwMode="auto">
          <a:xfrm>
            <a:off x="6781800" y="5029200"/>
            <a:ext cx="1447800" cy="990600"/>
          </a:xfrm>
          <a:prstGeom prst="roundRect">
            <a:avLst/>
          </a:prstGeom>
          <a:solidFill>
            <a:srgbClr val="6825AB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ارتقاء مدیریت در وظایف کلیدی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1" name="Rounded Rectangle 50"/>
          <p:cNvSpPr/>
          <p:nvPr/>
        </p:nvSpPr>
        <p:spPr bwMode="auto">
          <a:xfrm>
            <a:off x="5105400" y="5029200"/>
            <a:ext cx="1600200" cy="9906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6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حفظ پرسنل، پاداش دهی به کارایی، جمع و جور کردن سازمان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2" name="Rounded Rectangle 51"/>
          <p:cNvSpPr/>
          <p:nvPr/>
        </p:nvSpPr>
        <p:spPr bwMode="auto">
          <a:xfrm>
            <a:off x="3429000" y="5029200"/>
            <a:ext cx="1600200" cy="990600"/>
          </a:xfrm>
          <a:prstGeom prst="round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حفظ مدیران کلیدی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3" name="Rounded Rectangle 52"/>
          <p:cNvSpPr/>
          <p:nvPr/>
        </p:nvSpPr>
        <p:spPr bwMode="auto">
          <a:xfrm>
            <a:off x="1752600" y="5029200"/>
            <a:ext cx="1600200" cy="990600"/>
          </a:xfrm>
          <a:prstGeom prst="roundRect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dirty="0" smtClean="0">
              <a:solidFill>
                <a:schemeClr val="accent3"/>
              </a:solidFill>
              <a:latin typeface="Arial" charset="0"/>
              <a:cs typeface="B Koodak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سرمایه گذاری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4" name="Rounded Rectangle 53"/>
          <p:cNvSpPr/>
          <p:nvPr/>
        </p:nvSpPr>
        <p:spPr bwMode="auto">
          <a:xfrm>
            <a:off x="76200" y="5029200"/>
            <a:ext cx="1600200" cy="990600"/>
          </a:xfrm>
          <a:prstGeom prst="roundRect">
            <a:avLst/>
          </a:prstGeom>
          <a:solidFill>
            <a:srgbClr val="C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a-IR" dirty="0" smtClean="0">
              <a:solidFill>
                <a:schemeClr val="accent3"/>
              </a:solidFill>
              <a:latin typeface="Arial" charset="0"/>
              <a:cs typeface="B Koodak" pitchFamily="2" charset="-78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کوچک کردن سازمان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  <p:sp>
        <p:nvSpPr>
          <p:cNvPr id="55" name="Left Arrow 54"/>
          <p:cNvSpPr/>
          <p:nvPr/>
        </p:nvSpPr>
        <p:spPr bwMode="auto">
          <a:xfrm>
            <a:off x="8229600" y="5105400"/>
            <a:ext cx="914400" cy="990600"/>
          </a:xfrm>
          <a:prstGeom prst="leftArrow">
            <a:avLst/>
          </a:prstGeom>
          <a:solidFill>
            <a:srgbClr val="F648D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1600" dirty="0" smtClean="0">
                <a:solidFill>
                  <a:schemeClr val="accent3"/>
                </a:solidFill>
                <a:latin typeface="Arial" charset="0"/>
                <a:cs typeface="B Koodak" pitchFamily="2" charset="-78"/>
              </a:rPr>
              <a:t>پرسنل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accent3"/>
              </a:solidFill>
              <a:effectLst/>
              <a:latin typeface="Arial" charset="0"/>
              <a:cs typeface="B Koodak" pitchFamily="2" charset="-78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18" y="1281915"/>
            <a:ext cx="3518678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281914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309778-0E44-4340-9435-8880C145FC76}"/>
              </a:ext>
            </a:extLst>
          </p:cNvPr>
          <p:cNvGrpSpPr/>
          <p:nvPr/>
        </p:nvGrpSpPr>
        <p:grpSpPr>
          <a:xfrm>
            <a:off x="4327850" y="956801"/>
            <a:ext cx="1178971" cy="1178971"/>
            <a:chOff x="5260019" y="696158"/>
            <a:chExt cx="2133600" cy="2133600"/>
          </a:xfrm>
        </p:grpSpPr>
        <p:pic>
          <p:nvPicPr>
            <p:cNvPr id="44" name="Picture 5">
              <a:extLst>
                <a:ext uri="{FF2B5EF4-FFF2-40B4-BE49-F238E27FC236}">
                  <a16:creationId xmlns:a16="http://schemas.microsoft.com/office/drawing/2014/main" id="{DA877373-7962-4503-A8F7-1FB01138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15F9D23-433C-4FCC-9024-D1946C646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6CF1BAF-FE07-4CF1-AC31-E12AF233C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182" y="1989971"/>
              <a:ext cx="5175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E959908-21A3-4BB8-AF19-087483A8E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882" y="1989971"/>
              <a:ext cx="500062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9301F46-9150-4C08-A896-3A34C3806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344" y="1989971"/>
              <a:ext cx="474663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reeform 5">
            <a:extLst>
              <a:ext uri="{FF2B5EF4-FFF2-40B4-BE49-F238E27FC236}">
                <a16:creationId xmlns:a16="http://schemas.microsoft.com/office/drawing/2014/main" id="{3D3168CE-B160-41F6-9914-596B611784DF}"/>
              </a:ext>
            </a:extLst>
          </p:cNvPr>
          <p:cNvSpPr>
            <a:spLocks/>
          </p:cNvSpPr>
          <p:nvPr/>
        </p:nvSpPr>
        <p:spPr bwMode="auto">
          <a:xfrm>
            <a:off x="336585" y="5366619"/>
            <a:ext cx="8493907" cy="425054"/>
          </a:xfrm>
          <a:custGeom>
            <a:avLst/>
            <a:gdLst>
              <a:gd name="T0" fmla="*/ 1217 w 1217"/>
              <a:gd name="T1" fmla="*/ 0 h 357"/>
              <a:gd name="T2" fmla="*/ 1217 w 1217"/>
              <a:gd name="T3" fmla="*/ 357 h 357"/>
              <a:gd name="T4" fmla="*/ 0 w 1217"/>
              <a:gd name="T5" fmla="*/ 357 h 357"/>
              <a:gd name="T6" fmla="*/ 0 w 121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7" h="357">
                <a:moveTo>
                  <a:pt x="1217" y="0"/>
                </a:moveTo>
                <a:lnTo>
                  <a:pt x="1217" y="357"/>
                </a:lnTo>
                <a:lnTo>
                  <a:pt x="0" y="357"/>
                </a:lnTo>
                <a:lnTo>
                  <a:pt x="0" y="0"/>
                </a:ln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95" y="2093069"/>
            <a:ext cx="5232905" cy="345225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321087" y="2815898"/>
            <a:ext cx="1790700" cy="1003300"/>
          </a:xfrm>
          <a:prstGeom prst="ellipse">
            <a:avLst/>
          </a:prstGeom>
          <a:noFill/>
          <a:ln w="31750" cmpd="sng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5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18" y="365343"/>
            <a:ext cx="3518678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7201" y="296553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65342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309778-0E44-4340-9435-8880C145FC76}"/>
              </a:ext>
            </a:extLst>
          </p:cNvPr>
          <p:cNvGrpSpPr/>
          <p:nvPr/>
        </p:nvGrpSpPr>
        <p:grpSpPr>
          <a:xfrm>
            <a:off x="4327850" y="40229"/>
            <a:ext cx="1178971" cy="1178971"/>
            <a:chOff x="5260019" y="696158"/>
            <a:chExt cx="2133600" cy="2133600"/>
          </a:xfrm>
        </p:grpSpPr>
        <p:pic>
          <p:nvPicPr>
            <p:cNvPr id="44" name="Picture 5">
              <a:extLst>
                <a:ext uri="{FF2B5EF4-FFF2-40B4-BE49-F238E27FC236}">
                  <a16:creationId xmlns:a16="http://schemas.microsoft.com/office/drawing/2014/main" id="{DA877373-7962-4503-A8F7-1FB01138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15F9D23-433C-4FCC-9024-D1946C646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6CF1BAF-FE07-4CF1-AC31-E12AF233C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182" y="1989971"/>
              <a:ext cx="5175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E959908-21A3-4BB8-AF19-087483A8E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882" y="1989971"/>
              <a:ext cx="500062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9301F46-9150-4C08-A896-3A34C3806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344" y="1989971"/>
              <a:ext cx="474663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reeform 5">
            <a:extLst>
              <a:ext uri="{FF2B5EF4-FFF2-40B4-BE49-F238E27FC236}">
                <a16:creationId xmlns:a16="http://schemas.microsoft.com/office/drawing/2014/main" id="{3D3168CE-B160-41F6-9914-596B611784DF}"/>
              </a:ext>
            </a:extLst>
          </p:cNvPr>
          <p:cNvSpPr>
            <a:spLocks/>
          </p:cNvSpPr>
          <p:nvPr/>
        </p:nvSpPr>
        <p:spPr bwMode="auto">
          <a:xfrm>
            <a:off x="336585" y="5366619"/>
            <a:ext cx="8493907" cy="425054"/>
          </a:xfrm>
          <a:custGeom>
            <a:avLst/>
            <a:gdLst>
              <a:gd name="T0" fmla="*/ 1217 w 1217"/>
              <a:gd name="T1" fmla="*/ 0 h 357"/>
              <a:gd name="T2" fmla="*/ 1217 w 1217"/>
              <a:gd name="T3" fmla="*/ 357 h 357"/>
              <a:gd name="T4" fmla="*/ 0 w 1217"/>
              <a:gd name="T5" fmla="*/ 357 h 357"/>
              <a:gd name="T6" fmla="*/ 0 w 121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7" h="357">
                <a:moveTo>
                  <a:pt x="1217" y="0"/>
                </a:moveTo>
                <a:lnTo>
                  <a:pt x="1217" y="357"/>
                </a:lnTo>
                <a:lnTo>
                  <a:pt x="0" y="357"/>
                </a:lnTo>
                <a:lnTo>
                  <a:pt x="0" y="0"/>
                </a:ln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776909" y="266700"/>
            <a:ext cx="3143250" cy="5715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100" b="1" dirty="0">
                <a:cs typeface="B Zar" pitchFamily="2" charset="-78"/>
              </a:rPr>
              <a:t>برای نفوذ در بازار </a:t>
            </a:r>
            <a:endParaRPr lang="en-US" sz="2100" b="1" dirty="0">
              <a:cs typeface="B Zar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1560889" y="1295400"/>
            <a:ext cx="3938317" cy="532552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فرمول حجم</a:t>
            </a:r>
            <a:r>
              <a:rPr lang="fa-IR" sz="2700" b="1" dirty="0">
                <a:cs typeface="B Zar" pitchFamily="2" charset="-78"/>
              </a:rPr>
              <a:t>=</a:t>
            </a:r>
            <a:r>
              <a:rPr lang="fa-IR" b="1" dirty="0">
                <a:cs typeface="B Zar" pitchFamily="2" charset="-78"/>
              </a:rPr>
              <a:t>نرخ مصرف* تعداد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914400" y="2033434"/>
            <a:ext cx="6324600" cy="2673160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endParaRPr lang="fa-IR" b="1" dirty="0">
              <a:cs typeface="B Zar" pitchFamily="2" charset="-78"/>
            </a:endParaRPr>
          </a:p>
          <a:p>
            <a:pPr algn="just" defTabSz="685800" rtl="1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1- افزایش دفعات مصرف- </a:t>
            </a:r>
            <a:r>
              <a:rPr lang="fa-IR" b="1" dirty="0" smtClean="0">
                <a:cs typeface="B Zar" pitchFamily="2" charset="-78"/>
              </a:rPr>
              <a:t>زیتون</a:t>
            </a:r>
            <a:r>
              <a:rPr lang="en-US" b="1" dirty="0" smtClean="0">
                <a:cs typeface="B Zar" pitchFamily="2" charset="-78"/>
              </a:rPr>
              <a:t>-</a:t>
            </a:r>
            <a:r>
              <a:rPr lang="fa-IR" b="1" dirty="0" smtClean="0">
                <a:cs typeface="B Zar" pitchFamily="2" charset="-78"/>
              </a:rPr>
              <a:t>پزشک- آرایشگر ها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 smtClean="0">
                <a:cs typeface="B Zar" pitchFamily="2" charset="-78"/>
              </a:rPr>
              <a:t>2- </a:t>
            </a:r>
            <a:r>
              <a:rPr lang="fa-IR" b="1" dirty="0">
                <a:cs typeface="B Zar" pitchFamily="2" charset="-78"/>
              </a:rPr>
              <a:t>افزایش مقدار در هر دفعه از مصرف لیوان بزرگتر نوشابه- دهانه </a:t>
            </a:r>
            <a:r>
              <a:rPr lang="fa-IR" b="1" dirty="0" smtClean="0">
                <a:cs typeface="B Zar" pitchFamily="2" charset="-78"/>
              </a:rPr>
              <a:t>خمیردندان-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 اضافه کردن لیمو در آب انگور- اضافه کردن فیبر در </a:t>
            </a:r>
            <a:r>
              <a:rPr lang="fa-IR" b="1" dirty="0" smtClean="0">
                <a:solidFill>
                  <a:srgbClr val="FF0000"/>
                </a:solidFill>
                <a:cs typeface="B Zar" pitchFamily="2" charset="-78"/>
              </a:rPr>
              <a:t>شکلات-کبریت-تهاتر- دمو بردن- اعتبار بالا دادن</a:t>
            </a:r>
            <a:r>
              <a:rPr lang="en-US" b="1" dirty="0" smtClean="0">
                <a:solidFill>
                  <a:srgbClr val="FF0000"/>
                </a:solidFill>
                <a:cs typeface="B Zar" pitchFamily="2" charset="-78"/>
              </a:rPr>
              <a:t>-</a:t>
            </a:r>
            <a:endParaRPr lang="en-US" b="1" dirty="0" smtClean="0">
              <a:solidFill>
                <a:srgbClr val="FF0000"/>
              </a:solidFill>
              <a:cs typeface="B Zar" pitchFamily="2" charset="-78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FF0000"/>
                </a:solidFill>
                <a:cs typeface="B Zar" pitchFamily="2" charset="-78"/>
              </a:rPr>
              <a:t>Upselling- Cross </a:t>
            </a:r>
            <a:r>
              <a:rPr lang="en-US" b="1" dirty="0" smtClean="0">
                <a:solidFill>
                  <a:srgbClr val="FF0000"/>
                </a:solidFill>
                <a:cs typeface="B Zar" pitchFamily="2" charset="-78"/>
              </a:rPr>
              <a:t>Selling</a:t>
            </a:r>
            <a:endParaRPr lang="fa-IR" b="1" dirty="0" smtClean="0">
              <a:solidFill>
                <a:srgbClr val="FF0000"/>
              </a:solidFill>
              <a:cs typeface="B Zar" pitchFamily="2" charset="-78"/>
            </a:endParaRPr>
          </a:p>
          <a:p>
            <a:pPr defTabSz="685800" fontAlgn="base">
              <a:spcBef>
                <a:spcPct val="0"/>
              </a:spcBef>
              <a:spcAft>
                <a:spcPct val="0"/>
              </a:spcAft>
            </a:pPr>
            <a:endParaRPr lang="fa-IR" b="1" dirty="0">
              <a:cs typeface="B Zar" pitchFamily="2" charset="-78"/>
            </a:endParaRP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b="1" dirty="0">
                <a:cs typeface="B Zar" pitchFamily="2" charset="-78"/>
              </a:rPr>
              <a:t>3- پیدا کردن مصارف جدید توری زیر سوله- خمیردندان</a:t>
            </a:r>
            <a:endParaRPr lang="en-US" b="1" dirty="0">
              <a:cs typeface="B Zar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 bwMode="auto">
          <a:xfrm>
            <a:off x="1873511" y="4935667"/>
            <a:ext cx="4566361" cy="626933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cs typeface="B Zar" pitchFamily="2" charset="-78"/>
              </a:rPr>
              <a:t>4- ربودن مشتریان رقیب- نرم افزار- دیاگ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1400" b="1" dirty="0">
                <a:cs typeface="B Zar" pitchFamily="2" charset="-78"/>
              </a:rPr>
              <a:t>5- افرادی که تا به حال مصرف کننده نبوده اند.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18" y="530630"/>
            <a:ext cx="3518678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Rounded Rectangle 5"/>
          <p:cNvSpPr/>
          <p:nvPr/>
        </p:nvSpPr>
        <p:spPr bwMode="auto">
          <a:xfrm>
            <a:off x="5638800" y="1905000"/>
            <a:ext cx="2819400" cy="16764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اندازه بازار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رشد بازار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پتانسیل سودآوری</a:t>
            </a: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5867400" y="4572000"/>
            <a:ext cx="2819400" cy="1676400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اندازه دقیق بازار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برآورد بازار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تحقیق بازار</a:t>
            </a:r>
            <a:endParaRPr kumimoji="0" lang="fa-IR" sz="2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B Nazanin" pitchFamily="2" charset="-78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66536"/>
            <a:ext cx="4862512" cy="3824664"/>
          </a:xfrm>
          <a:prstGeom prst="rect">
            <a:avLst/>
          </a:prstGeom>
        </p:spPr>
      </p:pic>
      <p:sp>
        <p:nvSpPr>
          <p:cNvPr id="10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515359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None/>
            </a:pPr>
            <a:r>
              <a:rPr lang="fa-IR" sz="24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جذابیت بازار</a:t>
            </a:r>
            <a:endParaRPr lang="en-US" sz="24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533400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A309778-0E44-4340-9435-8880C145FC76}"/>
              </a:ext>
            </a:extLst>
          </p:cNvPr>
          <p:cNvGrpSpPr/>
          <p:nvPr/>
        </p:nvGrpSpPr>
        <p:grpSpPr>
          <a:xfrm>
            <a:off x="4327850" y="152400"/>
            <a:ext cx="1178971" cy="1178971"/>
            <a:chOff x="5260019" y="696158"/>
            <a:chExt cx="2133600" cy="2133600"/>
          </a:xfrm>
        </p:grpSpPr>
        <p:pic>
          <p:nvPicPr>
            <p:cNvPr id="13" name="Picture 5">
              <a:extLst>
                <a:ext uri="{FF2B5EF4-FFF2-40B4-BE49-F238E27FC236}">
                  <a16:creationId xmlns:a16="http://schemas.microsoft.com/office/drawing/2014/main" id="{DA877373-7962-4503-A8F7-1FB01138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15F9D23-433C-4FCC-9024-D1946C646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6CF1BAF-FE07-4CF1-AC31-E12AF233C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182" y="1989971"/>
              <a:ext cx="5175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8E959908-21A3-4BB8-AF19-087483A8E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882" y="1989971"/>
              <a:ext cx="500062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9301F46-9150-4C08-A896-3A34C3806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344" y="1989971"/>
              <a:ext cx="474663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4038600"/>
            <a:ext cx="1905000" cy="475241"/>
          </a:xfrm>
          <a:prstGeom prst="rect">
            <a:avLst/>
          </a:prstGeom>
          <a:solidFill>
            <a:srgbClr val="FF0000"/>
          </a:solidFill>
          <a:ln>
            <a:noFill/>
          </a:ln>
          <a:extLst/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buNone/>
            </a:pPr>
            <a:r>
              <a:rPr lang="fa-IR" sz="1800" b="1" dirty="0" smtClean="0">
                <a:solidFill>
                  <a:schemeClr val="bg1"/>
                </a:solidFill>
                <a:cs typeface="B Nazanin" panose="00000400000000000000" pitchFamily="2" charset="-78"/>
              </a:rPr>
              <a:t>روشهای اندازه گیری </a:t>
            </a:r>
            <a:endParaRPr lang="en-US" sz="1800" b="1" dirty="0">
              <a:solidFill>
                <a:schemeClr val="bg1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4762653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18" y="1281915"/>
            <a:ext cx="3518678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1275874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281914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309778-0E44-4340-9435-8880C145FC76}"/>
              </a:ext>
            </a:extLst>
          </p:cNvPr>
          <p:cNvGrpSpPr/>
          <p:nvPr/>
        </p:nvGrpSpPr>
        <p:grpSpPr>
          <a:xfrm>
            <a:off x="4327850" y="956801"/>
            <a:ext cx="1178971" cy="1178971"/>
            <a:chOff x="5260019" y="696158"/>
            <a:chExt cx="2133600" cy="2133600"/>
          </a:xfrm>
        </p:grpSpPr>
        <p:pic>
          <p:nvPicPr>
            <p:cNvPr id="44" name="Picture 5">
              <a:extLst>
                <a:ext uri="{FF2B5EF4-FFF2-40B4-BE49-F238E27FC236}">
                  <a16:creationId xmlns:a16="http://schemas.microsoft.com/office/drawing/2014/main" id="{DA877373-7962-4503-A8F7-1FB01138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15F9D23-433C-4FCC-9024-D1946C646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6CF1BAF-FE07-4CF1-AC31-E12AF233C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182" y="1989971"/>
              <a:ext cx="5175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E959908-21A3-4BB8-AF19-087483A8E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882" y="1989971"/>
              <a:ext cx="500062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9301F46-9150-4C08-A896-3A34C3806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344" y="1989971"/>
              <a:ext cx="474663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reeform 5">
            <a:extLst>
              <a:ext uri="{FF2B5EF4-FFF2-40B4-BE49-F238E27FC236}">
                <a16:creationId xmlns:a16="http://schemas.microsoft.com/office/drawing/2014/main" id="{3D3168CE-B160-41F6-9914-596B611784DF}"/>
              </a:ext>
            </a:extLst>
          </p:cNvPr>
          <p:cNvSpPr>
            <a:spLocks/>
          </p:cNvSpPr>
          <p:nvPr/>
        </p:nvSpPr>
        <p:spPr bwMode="auto">
          <a:xfrm>
            <a:off x="336585" y="5366619"/>
            <a:ext cx="8493907" cy="425054"/>
          </a:xfrm>
          <a:custGeom>
            <a:avLst/>
            <a:gdLst>
              <a:gd name="T0" fmla="*/ 1217 w 1217"/>
              <a:gd name="T1" fmla="*/ 0 h 357"/>
              <a:gd name="T2" fmla="*/ 1217 w 1217"/>
              <a:gd name="T3" fmla="*/ 357 h 357"/>
              <a:gd name="T4" fmla="*/ 0 w 1217"/>
              <a:gd name="T5" fmla="*/ 357 h 357"/>
              <a:gd name="T6" fmla="*/ 0 w 121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7" h="357">
                <a:moveTo>
                  <a:pt x="1217" y="0"/>
                </a:moveTo>
                <a:lnTo>
                  <a:pt x="1217" y="357"/>
                </a:lnTo>
                <a:lnTo>
                  <a:pt x="0" y="357"/>
                </a:lnTo>
                <a:lnTo>
                  <a:pt x="0" y="0"/>
                </a:ln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34" y="2180082"/>
            <a:ext cx="5232905" cy="345225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2321087" y="4390694"/>
            <a:ext cx="1790700" cy="1003300"/>
          </a:xfrm>
          <a:prstGeom prst="ellipse">
            <a:avLst/>
          </a:prstGeom>
          <a:noFill/>
          <a:ln w="31750" cmpd="sng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9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18" y="1281915"/>
            <a:ext cx="3518678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1275874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281914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309778-0E44-4340-9435-8880C145FC76}"/>
              </a:ext>
            </a:extLst>
          </p:cNvPr>
          <p:cNvGrpSpPr/>
          <p:nvPr/>
        </p:nvGrpSpPr>
        <p:grpSpPr>
          <a:xfrm>
            <a:off x="4327850" y="956801"/>
            <a:ext cx="1178971" cy="1178971"/>
            <a:chOff x="5260019" y="696158"/>
            <a:chExt cx="2133600" cy="2133600"/>
          </a:xfrm>
        </p:grpSpPr>
        <p:pic>
          <p:nvPicPr>
            <p:cNvPr id="44" name="Picture 5">
              <a:extLst>
                <a:ext uri="{FF2B5EF4-FFF2-40B4-BE49-F238E27FC236}">
                  <a16:creationId xmlns:a16="http://schemas.microsoft.com/office/drawing/2014/main" id="{DA877373-7962-4503-A8F7-1FB01138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15F9D23-433C-4FCC-9024-D1946C646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6CF1BAF-FE07-4CF1-AC31-E12AF233C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182" y="1989971"/>
              <a:ext cx="5175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E959908-21A3-4BB8-AF19-087483A8E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882" y="1989971"/>
              <a:ext cx="500062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9301F46-9150-4C08-A896-3A34C3806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344" y="1989971"/>
              <a:ext cx="474663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reeform 5">
            <a:extLst>
              <a:ext uri="{FF2B5EF4-FFF2-40B4-BE49-F238E27FC236}">
                <a16:creationId xmlns:a16="http://schemas.microsoft.com/office/drawing/2014/main" id="{3D3168CE-B160-41F6-9914-596B611784DF}"/>
              </a:ext>
            </a:extLst>
          </p:cNvPr>
          <p:cNvSpPr>
            <a:spLocks/>
          </p:cNvSpPr>
          <p:nvPr/>
        </p:nvSpPr>
        <p:spPr bwMode="auto">
          <a:xfrm>
            <a:off x="336585" y="5366619"/>
            <a:ext cx="8493907" cy="425054"/>
          </a:xfrm>
          <a:custGeom>
            <a:avLst/>
            <a:gdLst>
              <a:gd name="T0" fmla="*/ 1217 w 1217"/>
              <a:gd name="T1" fmla="*/ 0 h 357"/>
              <a:gd name="T2" fmla="*/ 1217 w 1217"/>
              <a:gd name="T3" fmla="*/ 357 h 357"/>
              <a:gd name="T4" fmla="*/ 0 w 1217"/>
              <a:gd name="T5" fmla="*/ 357 h 357"/>
              <a:gd name="T6" fmla="*/ 0 w 121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7" h="357">
                <a:moveTo>
                  <a:pt x="1217" y="0"/>
                </a:moveTo>
                <a:lnTo>
                  <a:pt x="1217" y="357"/>
                </a:lnTo>
                <a:lnTo>
                  <a:pt x="0" y="357"/>
                </a:lnTo>
                <a:lnTo>
                  <a:pt x="0" y="0"/>
                </a:ln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7" name="Rounded Rectangle 16"/>
          <p:cNvSpPr/>
          <p:nvPr/>
        </p:nvSpPr>
        <p:spPr bwMode="auto">
          <a:xfrm>
            <a:off x="683965" y="1260536"/>
            <a:ext cx="3143250" cy="5715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100" b="1" dirty="0">
                <a:cs typeface="B Zar" pitchFamily="2" charset="-78"/>
              </a:rPr>
              <a:t>برای توسعه بازار </a:t>
            </a:r>
            <a:endParaRPr lang="en-US" sz="2100" b="1" dirty="0">
              <a:cs typeface="B Zar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2255590" y="2651578"/>
            <a:ext cx="4969742" cy="2715041"/>
          </a:xfrm>
          <a:prstGeom prst="roundRect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cs typeface="B Zar" pitchFamily="2" charset="-78"/>
              </a:rPr>
              <a:t>1- ورود به بخشهای جدید </a:t>
            </a:r>
            <a:r>
              <a:rPr lang="fa-IR" sz="2400" b="1" dirty="0" smtClean="0">
                <a:cs typeface="B Zar" pitchFamily="2" charset="-78"/>
              </a:rPr>
              <a:t>بازار</a:t>
            </a:r>
            <a:endParaRPr lang="fa-IR" sz="2400" b="1" dirty="0">
              <a:cs typeface="B Zar" pitchFamily="2" charset="-78"/>
            </a:endParaRP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cs typeface="B Zar" pitchFamily="2" charset="-78"/>
              </a:rPr>
              <a:t>2- توسعه جغرافیایی بازار و کانالهای توزیع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cs typeface="B Zar" pitchFamily="2" charset="-78"/>
              </a:rPr>
              <a:t>3- داشتن برندهای چند گانه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cs typeface="B Zar" pitchFamily="2" charset="-78"/>
              </a:rPr>
              <a:t>4- خرید شرکت های رقیب- بامیل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cs typeface="B Zar" pitchFamily="2" charset="-78"/>
              </a:rPr>
              <a:t>5-ورود به بازارهای جهانی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cs typeface="B Zar" pitchFamily="2" charset="-78"/>
              </a:rPr>
              <a:t>6- جایگاه یابی جدید برای محصولات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78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18" y="1281915"/>
            <a:ext cx="3518678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1275874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281914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309778-0E44-4340-9435-8880C145FC76}"/>
              </a:ext>
            </a:extLst>
          </p:cNvPr>
          <p:cNvGrpSpPr/>
          <p:nvPr/>
        </p:nvGrpSpPr>
        <p:grpSpPr>
          <a:xfrm>
            <a:off x="4327850" y="956801"/>
            <a:ext cx="1178971" cy="1178971"/>
            <a:chOff x="5260019" y="696158"/>
            <a:chExt cx="2133600" cy="2133600"/>
          </a:xfrm>
        </p:grpSpPr>
        <p:pic>
          <p:nvPicPr>
            <p:cNvPr id="44" name="Picture 5">
              <a:extLst>
                <a:ext uri="{FF2B5EF4-FFF2-40B4-BE49-F238E27FC236}">
                  <a16:creationId xmlns:a16="http://schemas.microsoft.com/office/drawing/2014/main" id="{DA877373-7962-4503-A8F7-1FB01138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15F9D23-433C-4FCC-9024-D1946C646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6CF1BAF-FE07-4CF1-AC31-E12AF233C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182" y="1989971"/>
              <a:ext cx="5175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E959908-21A3-4BB8-AF19-087483A8E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882" y="1989971"/>
              <a:ext cx="500062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9301F46-9150-4C08-A896-3A34C3806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344" y="1989971"/>
              <a:ext cx="474663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reeform 5">
            <a:extLst>
              <a:ext uri="{FF2B5EF4-FFF2-40B4-BE49-F238E27FC236}">
                <a16:creationId xmlns:a16="http://schemas.microsoft.com/office/drawing/2014/main" id="{3D3168CE-B160-41F6-9914-596B611784DF}"/>
              </a:ext>
            </a:extLst>
          </p:cNvPr>
          <p:cNvSpPr>
            <a:spLocks/>
          </p:cNvSpPr>
          <p:nvPr/>
        </p:nvSpPr>
        <p:spPr bwMode="auto">
          <a:xfrm>
            <a:off x="336585" y="5366619"/>
            <a:ext cx="8493907" cy="425054"/>
          </a:xfrm>
          <a:custGeom>
            <a:avLst/>
            <a:gdLst>
              <a:gd name="T0" fmla="*/ 1217 w 1217"/>
              <a:gd name="T1" fmla="*/ 0 h 357"/>
              <a:gd name="T2" fmla="*/ 1217 w 1217"/>
              <a:gd name="T3" fmla="*/ 357 h 357"/>
              <a:gd name="T4" fmla="*/ 0 w 1217"/>
              <a:gd name="T5" fmla="*/ 357 h 357"/>
              <a:gd name="T6" fmla="*/ 0 w 121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7" h="357">
                <a:moveTo>
                  <a:pt x="1217" y="0"/>
                </a:moveTo>
                <a:lnTo>
                  <a:pt x="1217" y="357"/>
                </a:lnTo>
                <a:lnTo>
                  <a:pt x="0" y="357"/>
                </a:lnTo>
                <a:lnTo>
                  <a:pt x="0" y="0"/>
                </a:ln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95" y="2093069"/>
            <a:ext cx="5232905" cy="3452256"/>
          </a:xfrm>
          <a:prstGeom prst="rect">
            <a:avLst/>
          </a:prstGeom>
        </p:spPr>
      </p:pic>
      <p:sp>
        <p:nvSpPr>
          <p:cNvPr id="17" name="Oval 16"/>
          <p:cNvSpPr/>
          <p:nvPr/>
        </p:nvSpPr>
        <p:spPr>
          <a:xfrm>
            <a:off x="4746783" y="2815898"/>
            <a:ext cx="1790700" cy="1003300"/>
          </a:xfrm>
          <a:prstGeom prst="ellipse">
            <a:avLst/>
          </a:prstGeom>
          <a:noFill/>
          <a:ln w="31750" cmpd="sng">
            <a:solidFill>
              <a:schemeClr val="tx1">
                <a:alpha val="97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44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18" y="1281915"/>
            <a:ext cx="3518678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1275874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281914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309778-0E44-4340-9435-8880C145FC76}"/>
              </a:ext>
            </a:extLst>
          </p:cNvPr>
          <p:cNvGrpSpPr/>
          <p:nvPr/>
        </p:nvGrpSpPr>
        <p:grpSpPr>
          <a:xfrm>
            <a:off x="4327850" y="956801"/>
            <a:ext cx="1178971" cy="1178971"/>
            <a:chOff x="5260019" y="696158"/>
            <a:chExt cx="2133600" cy="2133600"/>
          </a:xfrm>
        </p:grpSpPr>
        <p:pic>
          <p:nvPicPr>
            <p:cNvPr id="44" name="Picture 5">
              <a:extLst>
                <a:ext uri="{FF2B5EF4-FFF2-40B4-BE49-F238E27FC236}">
                  <a16:creationId xmlns:a16="http://schemas.microsoft.com/office/drawing/2014/main" id="{DA877373-7962-4503-A8F7-1FB01138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15F9D23-433C-4FCC-9024-D1946C646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6CF1BAF-FE07-4CF1-AC31-E12AF233C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182" y="1989971"/>
              <a:ext cx="5175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E959908-21A3-4BB8-AF19-087483A8E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882" y="1989971"/>
              <a:ext cx="500062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9301F46-9150-4C08-A896-3A34C3806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344" y="1989971"/>
              <a:ext cx="474663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reeform 5">
            <a:extLst>
              <a:ext uri="{FF2B5EF4-FFF2-40B4-BE49-F238E27FC236}">
                <a16:creationId xmlns:a16="http://schemas.microsoft.com/office/drawing/2014/main" id="{3D3168CE-B160-41F6-9914-596B611784DF}"/>
              </a:ext>
            </a:extLst>
          </p:cNvPr>
          <p:cNvSpPr>
            <a:spLocks/>
          </p:cNvSpPr>
          <p:nvPr/>
        </p:nvSpPr>
        <p:spPr bwMode="auto">
          <a:xfrm>
            <a:off x="336585" y="5366619"/>
            <a:ext cx="8493907" cy="425054"/>
          </a:xfrm>
          <a:custGeom>
            <a:avLst/>
            <a:gdLst>
              <a:gd name="T0" fmla="*/ 1217 w 1217"/>
              <a:gd name="T1" fmla="*/ 0 h 357"/>
              <a:gd name="T2" fmla="*/ 1217 w 1217"/>
              <a:gd name="T3" fmla="*/ 357 h 357"/>
              <a:gd name="T4" fmla="*/ 0 w 1217"/>
              <a:gd name="T5" fmla="*/ 357 h 357"/>
              <a:gd name="T6" fmla="*/ 0 w 121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7" h="357">
                <a:moveTo>
                  <a:pt x="1217" y="0"/>
                </a:moveTo>
                <a:lnTo>
                  <a:pt x="1217" y="357"/>
                </a:lnTo>
                <a:lnTo>
                  <a:pt x="0" y="357"/>
                </a:lnTo>
                <a:lnTo>
                  <a:pt x="0" y="0"/>
                </a:ln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78A61A1-4087-40CC-B95E-597761B4B27C}"/>
              </a:ext>
            </a:extLst>
          </p:cNvPr>
          <p:cNvSpPr txBox="1">
            <a:spLocks/>
          </p:cNvSpPr>
          <p:nvPr/>
        </p:nvSpPr>
        <p:spPr>
          <a:xfrm>
            <a:off x="2621756" y="1917523"/>
            <a:ext cx="6407944" cy="353615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en-US" sz="1500" b="1" dirty="0">
              <a:cs typeface="B Titr" panose="00000700000000000000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 bwMode="auto">
          <a:xfrm>
            <a:off x="683965" y="1348609"/>
            <a:ext cx="3143250" cy="571500"/>
          </a:xfrm>
          <a:prstGeom prst="roundRect">
            <a:avLst/>
          </a:prstGeom>
          <a:solidFill>
            <a:srgbClr val="FF0066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100" b="1" dirty="0">
                <a:cs typeface="B Zar" pitchFamily="2" charset="-78"/>
              </a:rPr>
              <a:t>برای توسعه محصول </a:t>
            </a:r>
            <a:endParaRPr lang="en-US" sz="2100" b="1" dirty="0">
              <a:cs typeface="B Zar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 bwMode="auto">
          <a:xfrm>
            <a:off x="990600" y="2286000"/>
            <a:ext cx="7035800" cy="3373161"/>
          </a:xfrm>
          <a:prstGeom prst="roundRect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chemeClr val="bg1"/>
                </a:solidFill>
                <a:cs typeface="B Zar" pitchFamily="2" charset="-78"/>
              </a:rPr>
              <a:t>1- آمیخته محصول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bg1"/>
                </a:solidFill>
                <a:cs typeface="B Zar" pitchFamily="2" charset="-78"/>
              </a:rPr>
              <a:t>2- </a:t>
            </a:r>
            <a:r>
              <a:rPr lang="fa-IR" sz="2400" b="1" dirty="0">
                <a:solidFill>
                  <a:schemeClr val="bg1"/>
                </a:solidFill>
                <a:cs typeface="B Zar" pitchFamily="2" charset="-78"/>
              </a:rPr>
              <a:t>کشش رو به بالا- رو به پایین و دو طرفه محصول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bg1"/>
                </a:solidFill>
                <a:cs typeface="B Zar" pitchFamily="2" charset="-78"/>
              </a:rPr>
              <a:t>3-</a:t>
            </a:r>
            <a:r>
              <a:rPr lang="fa-IR" sz="2400" b="1" dirty="0">
                <a:solidFill>
                  <a:schemeClr val="bg1"/>
                </a:solidFill>
                <a:cs typeface="B Zar" pitchFamily="2" charset="-78"/>
              </a:rPr>
              <a:t>کیفیت بهتر- ویژگیهای جدید- طراحی جدید-ویژگیهای جدید) 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 smtClean="0">
                <a:solidFill>
                  <a:schemeClr val="bg1"/>
                </a:solidFill>
                <a:cs typeface="B Zar" pitchFamily="2" charset="-78"/>
              </a:rPr>
              <a:t>4- </a:t>
            </a:r>
            <a:r>
              <a:rPr lang="fa-IR" sz="2400" b="1" dirty="0">
                <a:solidFill>
                  <a:schemeClr val="bg1"/>
                </a:solidFill>
                <a:cs typeface="B Zar" pitchFamily="2" charset="-78"/>
              </a:rPr>
              <a:t>سفارشی سازی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chemeClr val="bg1"/>
                </a:solidFill>
                <a:cs typeface="B Zar" pitchFamily="2" charset="-78"/>
              </a:rPr>
              <a:t>5- تنوع مرتبط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fa-IR" sz="2400" b="1" dirty="0">
                <a:solidFill>
                  <a:schemeClr val="bg1"/>
                </a:solidFill>
                <a:cs typeface="B Zar" pitchFamily="2" charset="-78"/>
              </a:rPr>
              <a:t>6- تنوع افقی( تکنولوژی متفاوت اما مشتریان مشابه)</a:t>
            </a:r>
          </a:p>
          <a:p>
            <a:pPr algn="r" defTabSz="685800" fontAlgn="base">
              <a:spcBef>
                <a:spcPct val="0"/>
              </a:spcBef>
              <a:spcAft>
                <a:spcPct val="0"/>
              </a:spcAft>
            </a:pPr>
            <a:endParaRPr lang="fa-IR" sz="2400" b="1" dirty="0">
              <a:solidFill>
                <a:schemeClr val="bg1"/>
              </a:solidFill>
              <a:cs typeface="B Zar" pitchFamily="2" charset="-7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89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0"/>
                            </p:stCondLst>
                            <p:childTnLst>
                              <p:par>
                                <p:cTn id="20" presetID="31" presetClass="entr" presetSubtype="0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2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75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  <p:bldP spid="17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7618" y="1281915"/>
            <a:ext cx="3518678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1275874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>
              <a:buNone/>
            </a:pP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1281914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309778-0E44-4340-9435-8880C145FC76}"/>
              </a:ext>
            </a:extLst>
          </p:cNvPr>
          <p:cNvGrpSpPr/>
          <p:nvPr/>
        </p:nvGrpSpPr>
        <p:grpSpPr>
          <a:xfrm>
            <a:off x="4327850" y="956801"/>
            <a:ext cx="1178971" cy="1178971"/>
            <a:chOff x="5260019" y="696158"/>
            <a:chExt cx="2133600" cy="2133600"/>
          </a:xfrm>
        </p:grpSpPr>
        <p:pic>
          <p:nvPicPr>
            <p:cNvPr id="44" name="Picture 5">
              <a:extLst>
                <a:ext uri="{FF2B5EF4-FFF2-40B4-BE49-F238E27FC236}">
                  <a16:creationId xmlns:a16="http://schemas.microsoft.com/office/drawing/2014/main" id="{DA877373-7962-4503-A8F7-1FB01138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15F9D23-433C-4FCC-9024-D1946C646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6CF1BAF-FE07-4CF1-AC31-E12AF233C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182" y="1989971"/>
              <a:ext cx="5175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E959908-21A3-4BB8-AF19-087483A8E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882" y="1989971"/>
              <a:ext cx="500062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9301F46-9150-4C08-A896-3A34C3806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344" y="1989971"/>
              <a:ext cx="474663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Freeform 5">
            <a:extLst>
              <a:ext uri="{FF2B5EF4-FFF2-40B4-BE49-F238E27FC236}">
                <a16:creationId xmlns:a16="http://schemas.microsoft.com/office/drawing/2014/main" id="{3D3168CE-B160-41F6-9914-596B611784DF}"/>
              </a:ext>
            </a:extLst>
          </p:cNvPr>
          <p:cNvSpPr>
            <a:spLocks/>
          </p:cNvSpPr>
          <p:nvPr/>
        </p:nvSpPr>
        <p:spPr bwMode="auto">
          <a:xfrm>
            <a:off x="336585" y="5366619"/>
            <a:ext cx="8493907" cy="425054"/>
          </a:xfrm>
          <a:custGeom>
            <a:avLst/>
            <a:gdLst>
              <a:gd name="T0" fmla="*/ 1217 w 1217"/>
              <a:gd name="T1" fmla="*/ 0 h 357"/>
              <a:gd name="T2" fmla="*/ 1217 w 1217"/>
              <a:gd name="T3" fmla="*/ 357 h 357"/>
              <a:gd name="T4" fmla="*/ 0 w 1217"/>
              <a:gd name="T5" fmla="*/ 357 h 357"/>
              <a:gd name="T6" fmla="*/ 0 w 1217"/>
              <a:gd name="T7" fmla="*/ 0 h 3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7" h="357">
                <a:moveTo>
                  <a:pt x="1217" y="0"/>
                </a:moveTo>
                <a:lnTo>
                  <a:pt x="1217" y="357"/>
                </a:lnTo>
                <a:lnTo>
                  <a:pt x="0" y="357"/>
                </a:lnTo>
                <a:lnTo>
                  <a:pt x="0" y="0"/>
                </a:lnTo>
              </a:path>
            </a:pathLst>
          </a:custGeom>
          <a:noFill/>
          <a:ln w="76200" cap="flat">
            <a:solidFill>
              <a:srgbClr val="FF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595" y="2093069"/>
            <a:ext cx="5232905" cy="3452256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3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207" y="378230"/>
            <a:ext cx="4068089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381000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buNone/>
            </a:pPr>
            <a:r>
              <a:rPr lang="fa-IR" sz="2400" dirty="0" smtClean="0">
                <a:solidFill>
                  <a:schemeClr val="bg1"/>
                </a:solidFill>
              </a:rPr>
              <a:t>استراتژیِ بازایابی بر اساس </a:t>
            </a:r>
            <a:r>
              <a:rPr lang="en-US" sz="2400" dirty="0" smtClean="0">
                <a:solidFill>
                  <a:schemeClr val="bg1"/>
                </a:solidFill>
              </a:rPr>
              <a:t>3cs</a:t>
            </a:r>
            <a:r>
              <a:rPr lang="fa-IR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25113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309778-0E44-4340-9435-8880C145FC76}"/>
              </a:ext>
            </a:extLst>
          </p:cNvPr>
          <p:cNvGrpSpPr/>
          <p:nvPr/>
        </p:nvGrpSpPr>
        <p:grpSpPr>
          <a:xfrm>
            <a:off x="4114800" y="116371"/>
            <a:ext cx="797971" cy="950429"/>
            <a:chOff x="5260019" y="696158"/>
            <a:chExt cx="2133600" cy="2133600"/>
          </a:xfrm>
        </p:grpSpPr>
        <p:pic>
          <p:nvPicPr>
            <p:cNvPr id="44" name="Picture 5">
              <a:extLst>
                <a:ext uri="{FF2B5EF4-FFF2-40B4-BE49-F238E27FC236}">
                  <a16:creationId xmlns:a16="http://schemas.microsoft.com/office/drawing/2014/main" id="{DA877373-7962-4503-A8F7-1FB01138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15F9D23-433C-4FCC-9024-D1946C646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6CF1BAF-FE07-4CF1-AC31-E12AF233C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182" y="1989971"/>
              <a:ext cx="5175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E959908-21A3-4BB8-AF19-087483A8E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882" y="1989971"/>
              <a:ext cx="500062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9301F46-9150-4C08-A896-3A34C3806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344" y="1989971"/>
              <a:ext cx="474663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955748"/>
              </p:ext>
            </p:extLst>
          </p:nvPr>
        </p:nvGraphicFramePr>
        <p:xfrm>
          <a:off x="685800" y="1172127"/>
          <a:ext cx="6957421" cy="440436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1896122188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1180459872"/>
                    </a:ext>
                  </a:extLst>
                </a:gridCol>
                <a:gridCol w="2028434">
                  <a:extLst>
                    <a:ext uri="{9D8B030D-6E8A-4147-A177-3AD203B41FA5}">
                      <a16:colId xmlns:a16="http://schemas.microsoft.com/office/drawing/2014/main" val="1887620993"/>
                    </a:ext>
                  </a:extLst>
                </a:gridCol>
                <a:gridCol w="1652387">
                  <a:extLst>
                    <a:ext uri="{9D8B030D-6E8A-4147-A177-3AD203B41FA5}">
                      <a16:colId xmlns:a16="http://schemas.microsoft.com/office/drawing/2014/main" val="1562826580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 algn="r"/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سنگ آهن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سنگ</a:t>
                      </a:r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 تزیینی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3Cs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270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فروش نقدی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محصولات وارداتی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رقابت ضعیف با ایرانی ها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رقابت شدید با خارجی ها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فروش</a:t>
                      </a:r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 اعتباری</a:t>
                      </a:r>
                    </a:p>
                    <a:p>
                      <a:pPr algn="r"/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دو رقیب قدرتمند</a:t>
                      </a:r>
                    </a:p>
                    <a:p>
                      <a:pPr algn="r"/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رقابت شدید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Competitors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530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بسیار پولدار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کیفیت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عملکرد 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سهامی عام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قیمت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ماهیت نماینده 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سود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پرداخت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Customer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499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توان تکنولوژی ضعیف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ارتباط قوی با بازار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خدمات پس از فروش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توان مالی بالا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رهبر بازار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Company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048845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توجه و مانور در خدمات پس از فروش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تعویض محصول در صورت خرابی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فروش اعتباری و رقابتی</a:t>
                      </a:r>
                      <a:endParaRPr lang="en-US" b="1" dirty="0" smtClean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Marketing</a:t>
                      </a:r>
                      <a:r>
                        <a:rPr lang="en-US" b="1" baseline="0" dirty="0" smtClean="0">
                          <a:cs typeface="B Nazanin" panose="00000400000000000000" pitchFamily="2" charset="-78"/>
                        </a:rPr>
                        <a:t> Strategy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946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83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207" y="378230"/>
            <a:ext cx="4068089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381000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buNone/>
            </a:pPr>
            <a:r>
              <a:rPr lang="fa-IR" sz="2400" dirty="0" smtClean="0">
                <a:solidFill>
                  <a:schemeClr val="bg1"/>
                </a:solidFill>
              </a:rPr>
              <a:t>استراتژیِ بازایابی بر اساس </a:t>
            </a:r>
            <a:r>
              <a:rPr lang="en-US" sz="2400" dirty="0" smtClean="0">
                <a:solidFill>
                  <a:schemeClr val="bg1"/>
                </a:solidFill>
              </a:rPr>
              <a:t>3cs</a:t>
            </a:r>
            <a:r>
              <a:rPr lang="fa-IR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25113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309778-0E44-4340-9435-8880C145FC76}"/>
              </a:ext>
            </a:extLst>
          </p:cNvPr>
          <p:cNvGrpSpPr/>
          <p:nvPr/>
        </p:nvGrpSpPr>
        <p:grpSpPr>
          <a:xfrm>
            <a:off x="4114800" y="116371"/>
            <a:ext cx="797971" cy="950429"/>
            <a:chOff x="5260019" y="696158"/>
            <a:chExt cx="2133600" cy="2133600"/>
          </a:xfrm>
        </p:grpSpPr>
        <p:pic>
          <p:nvPicPr>
            <p:cNvPr id="44" name="Picture 5">
              <a:extLst>
                <a:ext uri="{FF2B5EF4-FFF2-40B4-BE49-F238E27FC236}">
                  <a16:creationId xmlns:a16="http://schemas.microsoft.com/office/drawing/2014/main" id="{DA877373-7962-4503-A8F7-1FB01138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15F9D23-433C-4FCC-9024-D1946C646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6CF1BAF-FE07-4CF1-AC31-E12AF233C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182" y="1989971"/>
              <a:ext cx="5175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E959908-21A3-4BB8-AF19-087483A8E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882" y="1989971"/>
              <a:ext cx="500062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9301F46-9150-4C08-A896-3A34C3806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344" y="1989971"/>
              <a:ext cx="474663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031306"/>
              </p:ext>
            </p:extLst>
          </p:nvPr>
        </p:nvGraphicFramePr>
        <p:xfrm>
          <a:off x="381000" y="1172129"/>
          <a:ext cx="8449490" cy="508384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1896122188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180459872"/>
                    </a:ext>
                  </a:extLst>
                </a:gridCol>
                <a:gridCol w="2341082">
                  <a:extLst>
                    <a:ext uri="{9D8B030D-6E8A-4147-A177-3AD203B41FA5}">
                      <a16:colId xmlns:a16="http://schemas.microsoft.com/office/drawing/2014/main" val="1887620993"/>
                    </a:ext>
                  </a:extLst>
                </a:gridCol>
                <a:gridCol w="2230918">
                  <a:extLst>
                    <a:ext uri="{9D8B030D-6E8A-4147-A177-3AD203B41FA5}">
                      <a16:colId xmlns:a16="http://schemas.microsoft.com/office/drawing/2014/main" val="4211064427"/>
                    </a:ext>
                  </a:extLst>
                </a:gridCol>
                <a:gridCol w="1591490">
                  <a:extLst>
                    <a:ext uri="{9D8B030D-6E8A-4147-A177-3AD203B41FA5}">
                      <a16:colId xmlns:a16="http://schemas.microsoft.com/office/drawing/2014/main" val="1562826580"/>
                    </a:ext>
                  </a:extLst>
                </a:gridCol>
              </a:tblGrid>
              <a:tr h="575122">
                <a:tc rowSpan="5">
                  <a:txBody>
                    <a:bodyPr/>
                    <a:lstStyle/>
                    <a:p>
                      <a:pPr algn="r"/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Alex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 smtClean="0">
                          <a:cs typeface="B Nazanin" panose="00000400000000000000" pitchFamily="2" charset="-78"/>
                        </a:rPr>
                        <a:t>Diod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cs typeface="B Nazanin" panose="00000400000000000000" pitchFamily="2" charset="-78"/>
                        </a:rPr>
                        <a:t>Smooth</a:t>
                      </a:r>
                      <a:r>
                        <a:rPr lang="en-US" sz="1600" b="1" baseline="0" dirty="0" smtClean="0">
                          <a:cs typeface="B Nazanin" panose="00000400000000000000" pitchFamily="2" charset="-78"/>
                        </a:rPr>
                        <a:t> Cool</a:t>
                      </a:r>
                      <a:endParaRPr lang="en-US" sz="1600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3Cs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27066"/>
                  </a:ext>
                </a:extLst>
              </a:tr>
              <a:tr h="11214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رقابت نسبتا شدید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فروش</a:t>
                      </a:r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 های اعتباری</a:t>
                      </a:r>
                    </a:p>
                    <a:p>
                      <a:pPr algn="r"/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تعدد محصولات 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رقابت متوسط رو به پایین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نبود دستگاه های چینی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فروش</a:t>
                      </a:r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 های اعتباری</a:t>
                      </a:r>
                    </a:p>
                    <a:p>
                      <a:pPr algn="r"/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رقابت شدید</a:t>
                      </a:r>
                    </a:p>
                    <a:p>
                      <a:pPr algn="r"/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فراوانی محصولات چینی</a:t>
                      </a:r>
                    </a:p>
                    <a:p>
                      <a:pPr algn="r"/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رقابت قیمتی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Competitors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53076"/>
                  </a:ext>
                </a:extLst>
              </a:tr>
              <a:tr h="11214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بازار اشباع شده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کیفیت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مشتریان محدود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کیفیت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علاقه مندی به محصول جدید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حساسیت</a:t>
                      </a:r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 پایین قیمتی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قیمت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بررسی زیاد فبل از خرید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تعدد انتخاب 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مشتریان فراوان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Customer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49900"/>
                  </a:ext>
                </a:extLst>
              </a:tr>
              <a:tr h="112148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توان تکنیکی ضعیفتر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نداشتن رفرنس بالا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خرابی بالا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نارضایتی بالای مشتری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توان بالا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نمایندگی معتبر اروپایی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قیمت بالای محصول نسبت به رقبا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توان رقابت بالا</a:t>
                      </a:r>
                    </a:p>
                    <a:p>
                      <a:pPr algn="r"/>
                      <a:endParaRPr lang="fa-IR" b="1" dirty="0" smtClean="0">
                        <a:cs typeface="B Nazanin" panose="000004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Company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048845"/>
                  </a:ext>
                </a:extLst>
              </a:tr>
              <a:tr h="9080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فروش اعتباری 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استراتژی کاهشی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فروش نقدی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استراتژی تهاجمی</a:t>
                      </a:r>
                      <a:endParaRPr lang="en-US" b="1" dirty="0" smtClean="0">
                        <a:cs typeface="B Nazanin" panose="00000400000000000000" pitchFamily="2" charset="-78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فروش اعتباری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استراتژی تدافعی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Marketing</a:t>
                      </a:r>
                      <a:r>
                        <a:rPr lang="en-US" b="1" baseline="0" dirty="0" smtClean="0">
                          <a:cs typeface="B Nazanin" panose="00000400000000000000" pitchFamily="2" charset="-78"/>
                        </a:rPr>
                        <a:t> Strategy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946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777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6">
            <a:extLst>
              <a:ext uri="{FF2B5EF4-FFF2-40B4-BE49-F238E27FC236}">
                <a16:creationId xmlns:a16="http://schemas.microsoft.com/office/drawing/2014/main" id="{AA0942E6-A544-4B7C-9CC8-6D60A167A3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8207" y="378230"/>
            <a:ext cx="4068089" cy="45997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AE05F62C-C982-4127-8940-F043E1F4B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1739" y="381000"/>
            <a:ext cx="5759095" cy="475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9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6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rtl="1">
              <a:buNone/>
            </a:pPr>
            <a:r>
              <a:rPr lang="fa-IR" sz="2400" dirty="0" smtClean="0">
                <a:solidFill>
                  <a:schemeClr val="bg1"/>
                </a:solidFill>
              </a:rPr>
              <a:t>استراتژیِ بازایابی بر اساس </a:t>
            </a:r>
            <a:r>
              <a:rPr lang="en-US" sz="2400" dirty="0" smtClean="0">
                <a:solidFill>
                  <a:schemeClr val="bg1"/>
                </a:solidFill>
              </a:rPr>
              <a:t>3cs</a:t>
            </a:r>
            <a:r>
              <a:rPr lang="fa-IR" sz="2400" dirty="0" smtClean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C8498A5B-F7A3-4580-B876-42C3D6F77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15400" y="325113"/>
            <a:ext cx="228601" cy="4599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B Mitra" panose="00000400000000000000" pitchFamily="2" charset="-78"/>
              </a:defRPr>
            </a:lvl9pPr>
          </a:lstStyle>
          <a:p>
            <a:pPr algn="ctr"/>
            <a:endParaRPr lang="en-US" alt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A309778-0E44-4340-9435-8880C145FC76}"/>
              </a:ext>
            </a:extLst>
          </p:cNvPr>
          <p:cNvGrpSpPr/>
          <p:nvPr/>
        </p:nvGrpSpPr>
        <p:grpSpPr>
          <a:xfrm>
            <a:off x="4114800" y="116371"/>
            <a:ext cx="797971" cy="950429"/>
            <a:chOff x="5260019" y="696158"/>
            <a:chExt cx="2133600" cy="2133600"/>
          </a:xfrm>
        </p:grpSpPr>
        <p:pic>
          <p:nvPicPr>
            <p:cNvPr id="44" name="Picture 5">
              <a:extLst>
                <a:ext uri="{FF2B5EF4-FFF2-40B4-BE49-F238E27FC236}">
                  <a16:creationId xmlns:a16="http://schemas.microsoft.com/office/drawing/2014/main" id="{DA877373-7962-4503-A8F7-1FB01138ACA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15F9D23-433C-4FCC-9024-D1946C6467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0019" y="696158"/>
              <a:ext cx="2133600" cy="213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6CF1BAF-FE07-4CF1-AC31-E12AF233C9A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0182" y="1989971"/>
              <a:ext cx="517525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8E959908-21A3-4BB8-AF19-087483A8E7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64882" y="1989971"/>
              <a:ext cx="500062" cy="35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9301F46-9150-4C08-A896-3A34C38062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74344" y="1989971"/>
              <a:ext cx="474663" cy="325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9D039DA2-CF8D-48C4-A9B3-173CA6E3AFAC}"/>
              </a:ext>
            </a:extLst>
          </p:cNvPr>
          <p:cNvSpPr txBox="1">
            <a:spLocks/>
          </p:cNvSpPr>
          <p:nvPr/>
        </p:nvSpPr>
        <p:spPr>
          <a:xfrm>
            <a:off x="2255590" y="2123005"/>
            <a:ext cx="6797162" cy="324668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en-US" sz="1500" dirty="0">
              <a:cs typeface="B Titr" panose="00000700000000000000" pitchFamily="2" charset="-78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D0070E99-B72C-497D-ABF8-1912049C5820}"/>
              </a:ext>
            </a:extLst>
          </p:cNvPr>
          <p:cNvSpPr txBox="1">
            <a:spLocks/>
          </p:cNvSpPr>
          <p:nvPr/>
        </p:nvSpPr>
        <p:spPr>
          <a:xfrm>
            <a:off x="6439873" y="1917523"/>
            <a:ext cx="2390618" cy="3107141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6412" indent="-240562" algn="r" rtl="1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en-US" sz="1650" b="1" dirty="0">
              <a:cs typeface="B Titr" panose="00000700000000000000" pitchFamily="2" charset="-78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EFF0CC03-E95A-490D-AC81-2FA0CF943676}"/>
              </a:ext>
            </a:extLst>
          </p:cNvPr>
          <p:cNvSpPr txBox="1">
            <a:spLocks/>
          </p:cNvSpPr>
          <p:nvPr/>
        </p:nvSpPr>
        <p:spPr>
          <a:xfrm>
            <a:off x="1873512" y="2050739"/>
            <a:ext cx="6867322" cy="335249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200000"/>
              </a:lnSpc>
            </a:pPr>
            <a:endParaRPr lang="fa-IR" sz="1650" b="1" dirty="0">
              <a:cs typeface="B Titr" panose="00000700000000000000" pitchFamily="2" charset="-78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</a:t>
            </a:r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5380160"/>
              </p:ext>
            </p:extLst>
          </p:nvPr>
        </p:nvGraphicFramePr>
        <p:xfrm>
          <a:off x="685800" y="1172127"/>
          <a:ext cx="6957421" cy="413004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228600">
                  <a:extLst>
                    <a:ext uri="{9D8B030D-6E8A-4147-A177-3AD203B41FA5}">
                      <a16:colId xmlns:a16="http://schemas.microsoft.com/office/drawing/2014/main" val="1896122188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180459872"/>
                    </a:ext>
                  </a:extLst>
                </a:gridCol>
                <a:gridCol w="2485634">
                  <a:extLst>
                    <a:ext uri="{9D8B030D-6E8A-4147-A177-3AD203B41FA5}">
                      <a16:colId xmlns:a16="http://schemas.microsoft.com/office/drawing/2014/main" val="1887620993"/>
                    </a:ext>
                  </a:extLst>
                </a:gridCol>
                <a:gridCol w="1652387">
                  <a:extLst>
                    <a:ext uri="{9D8B030D-6E8A-4147-A177-3AD203B41FA5}">
                      <a16:colId xmlns:a16="http://schemas.microsoft.com/office/drawing/2014/main" val="1562826580"/>
                    </a:ext>
                  </a:extLst>
                </a:gridCol>
              </a:tblGrid>
              <a:tr h="370840">
                <a:tc rowSpan="5">
                  <a:txBody>
                    <a:bodyPr/>
                    <a:lstStyle/>
                    <a:p>
                      <a:pPr algn="r"/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مشتریان بزرگ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مشتریان کوچک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3Cs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482706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توان چانه زنی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قدرت مالی بالا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روابط قوی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بازرگانی قوی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نداشتن توان چانه زنی</a:t>
                      </a:r>
                    </a:p>
                    <a:p>
                      <a:pPr algn="r"/>
                      <a:r>
                        <a:rPr lang="fa-IR" b="1" baseline="0" dirty="0" smtClean="0">
                          <a:cs typeface="B Nazanin" panose="00000400000000000000" pitchFamily="2" charset="-78"/>
                        </a:rPr>
                        <a:t>قدرت مالی پایین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Political &amp;Legal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10530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بسیار پولدار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کیفیت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عملکرد 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سهامی عام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قیمت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سود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حساس به پرداخت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Customer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14499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سرعت فروش بالا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سرعت تولید پایین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سرعت فروش بالا</a:t>
                      </a:r>
                    </a:p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سرعت تولید پایین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b="1" dirty="0" smtClean="0">
                        <a:cs typeface="B Nazanin" panose="00000400000000000000" pitchFamily="2" charset="-78"/>
                      </a:endParaRPr>
                    </a:p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Company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7048845"/>
                  </a:ext>
                </a:extLst>
              </a:tr>
              <a:tr h="74168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تحویل به موقع 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a-IR" b="1" dirty="0" smtClean="0">
                          <a:cs typeface="B Nazanin" panose="00000400000000000000" pitchFamily="2" charset="-78"/>
                        </a:rPr>
                        <a:t>تحویل با تاخیر</a:t>
                      </a:r>
                      <a:endParaRPr lang="en-US" b="1" dirty="0" smtClean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cs typeface="B Nazanin" panose="00000400000000000000" pitchFamily="2" charset="-78"/>
                        </a:rPr>
                        <a:t>Marketing</a:t>
                      </a:r>
                      <a:r>
                        <a:rPr lang="en-US" b="1" baseline="0" dirty="0" smtClean="0">
                          <a:cs typeface="B Nazanin" panose="00000400000000000000" pitchFamily="2" charset="-78"/>
                        </a:rPr>
                        <a:t> Strategy</a:t>
                      </a:r>
                      <a:endParaRPr lang="en-US" b="1" dirty="0">
                        <a:cs typeface="B Nazanin" panose="00000400000000000000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9469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3784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" presetID="6" presetClass="entr" presetSubtype="16" fill="hold" grpId="0" nodeType="after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25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" presetClass="entr" presetSubtype="8" fill="hold" grpId="0" nodeType="afterEffect" nodePh="1">
                                  <p:stCondLst>
                                    <p:cond delay="20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  <p:bldP spid="19" grpId="0" build="p"/>
      <p:bldP spid="1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" y="76200"/>
            <a:ext cx="88328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522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77" y="762000"/>
            <a:ext cx="8480223" cy="38862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5334000" y="4648200"/>
            <a:ext cx="3505200" cy="1829895"/>
          </a:xfrm>
          <a:prstGeom prst="round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گوشت مرغ 28 کیلو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تخم مرغ 11 کیلو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صندوق 12000 عدد</a:t>
            </a:r>
          </a:p>
          <a:p>
            <a:pPr marL="0" marR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a-IR" sz="2800" b="1" dirty="0" smtClean="0">
                <a:solidFill>
                  <a:schemeClr val="bg1"/>
                </a:solidFill>
                <a:latin typeface="Times New Roman" pitchFamily="18" charset="0"/>
                <a:cs typeface="B Nazanin" pitchFamily="2" charset="-78"/>
              </a:rPr>
              <a:t>توری آلمینوم 2،000،000</a:t>
            </a:r>
          </a:p>
        </p:txBody>
      </p:sp>
    </p:spTree>
    <p:extLst>
      <p:ext uri="{BB962C8B-B14F-4D97-AF65-F5344CB8AC3E}">
        <p14:creationId xmlns:p14="http://schemas.microsoft.com/office/powerpoint/2010/main" val="1076203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76962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52779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6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795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Instagram:Nadergharibnavaz www.Gharibnavaz.com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AC11D-5B89-4CA4-A496-BDF86429D09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9" y="990600"/>
            <a:ext cx="792001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01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novation title page">
  <a:themeElements>
    <a:clrScheme name="Innovation 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novation title p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Innovation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Innovation title page">
  <a:themeElements>
    <a:clrScheme name="Innovation title pag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novation title pag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pitchFamily="34" charset="-128"/>
          </a:defRPr>
        </a:defPPr>
      </a:lstStyle>
    </a:lnDef>
  </a:objectDefaults>
  <a:extraClrSchemeLst>
    <a:extraClrScheme>
      <a:clrScheme name="Innovation title pag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novation title pag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novation title pag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1807</TotalTime>
  <Words>1553</Words>
  <Application>Microsoft Office PowerPoint</Application>
  <PresentationFormat>On-screen Show (4:3)</PresentationFormat>
  <Paragraphs>713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47</vt:i4>
      </vt:variant>
    </vt:vector>
  </HeadingPairs>
  <TitlesOfParts>
    <vt:vector size="61" baseType="lpstr">
      <vt:lpstr>Arial</vt:lpstr>
      <vt:lpstr>B Koodak</vt:lpstr>
      <vt:lpstr>B Nazanin</vt:lpstr>
      <vt:lpstr>B Titr</vt:lpstr>
      <vt:lpstr>B Traffic</vt:lpstr>
      <vt:lpstr>B Zar</vt:lpstr>
      <vt:lpstr>Calibri</vt:lpstr>
      <vt:lpstr>Times New Roman</vt:lpstr>
      <vt:lpstr>Verdana</vt:lpstr>
      <vt:lpstr>Wingdings</vt:lpstr>
      <vt:lpstr>2_Default Design</vt:lpstr>
      <vt:lpstr>Default Design</vt:lpstr>
      <vt:lpstr>Innovation title page</vt:lpstr>
      <vt:lpstr>1_Innovation title page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Nader</dc:creator>
  <cp:lastModifiedBy>Nader Gharibnavaz</cp:lastModifiedBy>
  <cp:revision>122</cp:revision>
  <dcterms:created xsi:type="dcterms:W3CDTF">2013-06-29T20:14:02Z</dcterms:created>
  <dcterms:modified xsi:type="dcterms:W3CDTF">2021-12-22T19:00:55Z</dcterms:modified>
</cp:coreProperties>
</file>