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47"/>
  </p:notesMasterIdLst>
  <p:handoutMasterIdLst>
    <p:handoutMasterId r:id="rId48"/>
  </p:handoutMasterIdLst>
  <p:sldIdLst>
    <p:sldId id="280" r:id="rId3"/>
    <p:sldId id="401" r:id="rId4"/>
    <p:sldId id="400" r:id="rId5"/>
    <p:sldId id="325" r:id="rId6"/>
    <p:sldId id="326" r:id="rId7"/>
    <p:sldId id="327" r:id="rId8"/>
    <p:sldId id="277" r:id="rId9"/>
    <p:sldId id="268" r:id="rId10"/>
    <p:sldId id="328" r:id="rId11"/>
    <p:sldId id="329" r:id="rId12"/>
    <p:sldId id="332" r:id="rId13"/>
    <p:sldId id="333" r:id="rId14"/>
    <p:sldId id="330" r:id="rId15"/>
    <p:sldId id="331" r:id="rId16"/>
    <p:sldId id="275" r:id="rId17"/>
    <p:sldId id="339" r:id="rId18"/>
    <p:sldId id="274" r:id="rId19"/>
    <p:sldId id="334" r:id="rId20"/>
    <p:sldId id="335" r:id="rId21"/>
    <p:sldId id="336" r:id="rId22"/>
    <p:sldId id="338" r:id="rId23"/>
    <p:sldId id="340" r:id="rId24"/>
    <p:sldId id="373" r:id="rId25"/>
    <p:sldId id="337" r:id="rId26"/>
    <p:sldId id="276" r:id="rId27"/>
    <p:sldId id="374" r:id="rId28"/>
    <p:sldId id="375" r:id="rId29"/>
    <p:sldId id="382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66"/>
    <a:srgbClr val="FF0066"/>
    <a:srgbClr val="FF0000"/>
    <a:srgbClr val="FF33CC"/>
    <a:srgbClr val="6600FF"/>
    <a:srgbClr val="3333CC"/>
    <a:srgbClr val="CCFF6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4711" autoAdjust="0"/>
  </p:normalViewPr>
  <p:slideViewPr>
    <p:cSldViewPr>
      <p:cViewPr varScale="1">
        <p:scale>
          <a:sx n="69" d="100"/>
          <a:sy n="69" d="100"/>
        </p:scale>
        <p:origin x="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1D59-CB30-4BE4-8FC1-97D802F434E8}" type="datetimeFigureOut">
              <a:rPr lang="en-US" smtClean="0"/>
              <a:pPr/>
              <a:t>20/12/16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81E7-6D24-49F0-A4E3-31491DB1D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6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1246-9BD8-477D-8131-284128F77CFD}" type="datetimeFigureOut">
              <a:rPr lang="en-US" smtClean="0"/>
              <a:pPr/>
              <a:t>20/12/16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FD10-F7EB-4572-B285-CFAB68B30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6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FD10-F7EB-4572-B285-CFAB68B309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90B13-F1FD-4633-BA6B-839C2F404DF1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5025-F6E7-4287-A986-D54D16F68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97034-8E4C-49FE-A917-3432F799FDD8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EAE5-BB99-4934-AF7B-B8E98815B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ECE68-3E82-4A28-8313-E5B60C9A6742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E8173-26F5-4337-8E19-530C91C9C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96120-F7DC-428C-BA81-61A7BB509CD9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7080B-0A78-48BC-900F-C4430A179F84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55ABF-ABA1-4D6F-8E40-F259F4FFF120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ED919-A3E6-4C8B-9903-B24567978D67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4E4B-2A2F-4473-A1AE-4C1916AA23E8}" type="datetime1">
              <a:rPr lang="en-US" smtClean="0"/>
              <a:t>20/12/16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37D5D-8284-4A18-9562-165B24CDD3A4}" type="datetime1">
              <a:rPr lang="en-US" smtClean="0"/>
              <a:t>20/12/16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26BFB-3166-4A11-BE29-9B1D69D53D08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D51AF-63D4-4952-ABF3-5C47ACFFAABD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24062-F7D2-4159-AA22-F1F7AEC4BF9E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30E2-9CD4-4C7D-AAA8-1C5DBC736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AF130-4E00-43CE-A9A7-A224E0358625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0FD7B-0399-482C-85DE-B4C31F19500B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F8499-19D3-443D-B1B7-6B07DE9A5E97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C86F21-D4A6-4B43-BB4C-36C7768DADD9}" type="datetime1">
              <a:rPr lang="en-US" smtClean="0"/>
              <a:t>20/12/16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2D2C9-1A59-4EA8-845F-E46CD1756EE1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AE19-A65D-4D09-A9CF-09B14D1F4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885A8-00BD-4887-BF41-557CEF27AE24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3A2E5-3E9E-4B25-93C5-1661850A5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DE0B0-184E-4566-A1B8-736AAC2BE3CB}" type="datetime1">
              <a:rPr lang="en-US" smtClean="0"/>
              <a:t>20/12/16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04BDF-44BD-4035-B577-DD2DB643D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BD1D1-F06F-40EA-8CAC-19740B02550B}" type="datetime1">
              <a:rPr lang="en-US" smtClean="0"/>
              <a:t>20/12/16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11C1-283D-4157-936A-18473520C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2B6D3-2079-48D7-A7F6-C38C76E2209E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54E8E-027B-4CB9-9BA2-F80A1DEC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0F06A-6EDC-49BA-BD95-E2DB00EEFC74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BEBE-6E85-4FBF-AB49-376E99840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DB8E7-BBFB-48B4-86A0-01BBA4DA6240}" type="datetime1">
              <a:rPr lang="en-US" smtClean="0"/>
              <a:t>20/12/16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3FCE-DF80-493F-BD4F-8C4B91BFF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8EB7EF-1EE8-43B1-8926-E7CEAB55A73C}" type="datetime1">
              <a:rPr lang="en-US" smtClean="0"/>
              <a:t>20/12/16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D5C363-2681-4F74-9740-2849A9138A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9F39ECD-1D4C-4E2D-8818-EBF1E5CAFA9A}" type="datetime1">
              <a:rPr lang="en-US" smtClean="0"/>
              <a:t>20/12/16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0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838200"/>
            <a:ext cx="6711009" cy="5032375"/>
          </a:xfrm>
          <a:noFill/>
          <a:ln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B4A-A9FE-4B62-942F-08B2C01E214E}" type="datetime1">
              <a:rPr lang="en-US" smtClean="0"/>
              <a:t>20/12/16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Callout 8"/>
          <p:cNvSpPr/>
          <p:nvPr/>
        </p:nvSpPr>
        <p:spPr bwMode="auto">
          <a:xfrm>
            <a:off x="6553200" y="2399746"/>
            <a:ext cx="1295400" cy="495854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794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تعریف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0" name="Left Arrow Callout 9"/>
          <p:cNvSpPr/>
          <p:nvPr/>
        </p:nvSpPr>
        <p:spPr bwMode="auto">
          <a:xfrm>
            <a:off x="6553200" y="30779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زمانیکه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2000" y="2362200"/>
            <a:ext cx="5786478" cy="533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یک استراتژی ورود به بازار با قیمت اولیه پایین است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 smtClean="0"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6722" y="2971800"/>
            <a:ext cx="5786478" cy="685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بازار ممتازی وجود نداشته باشد. محصول مصرف عام داشته باشد. مثل مبایل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62000" y="3733800"/>
            <a:ext cx="5786478" cy="457199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کشش</a:t>
            </a:r>
            <a:r>
              <a:rPr kumimoji="0" lang="fa-I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 قیمتی تقاضا بالا باشد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000" y="4267200"/>
            <a:ext cx="5786478" cy="4572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برای ناامید کردن رقبا می تواند بکار گرفته شود. 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514600" y="58737"/>
            <a:ext cx="4103687" cy="10080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1600200" y="1524000"/>
            <a:ext cx="4495800" cy="685800"/>
          </a:xfrm>
          <a:prstGeom prst="downArrowCallou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Penetration  Pricing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66722" y="4800600"/>
            <a:ext cx="5786478" cy="1143000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اگر برای استفاده از صرفه جویی های اقتصادی با این استراتژی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وارد بازار شویم، متضرر خواهیم شد، زیرا بحث سازگاری کالا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با سبک زندگی بازار انبوه خیلی مهم است </a:t>
            </a:r>
          </a:p>
        </p:txBody>
      </p:sp>
      <p:sp>
        <p:nvSpPr>
          <p:cNvPr id="22" name="Left Arrow Callout 21"/>
          <p:cNvSpPr/>
          <p:nvPr/>
        </p:nvSpPr>
        <p:spPr bwMode="auto">
          <a:xfrm>
            <a:off x="6553200" y="37637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زمانیکه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23" name="Left Arrow Callout 22"/>
          <p:cNvSpPr/>
          <p:nvPr/>
        </p:nvSpPr>
        <p:spPr bwMode="auto">
          <a:xfrm>
            <a:off x="6553200" y="42971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زمانیکه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24" name="Left Arrow Callout 23"/>
          <p:cNvSpPr/>
          <p:nvPr/>
        </p:nvSpPr>
        <p:spPr bwMode="auto">
          <a:xfrm>
            <a:off x="6553200" y="5066746"/>
            <a:ext cx="1295400" cy="495854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794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نکته مهم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747B-BD80-42AB-88FA-3FB32B501D1A}" type="datetime1">
              <a:rPr lang="en-US" smtClean="0"/>
              <a:t>20/12/16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4E8E-027B-4CB9-9BA2-F80A1DECD6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71F1-3221-476B-8152-3A665287D2B6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373312" y="457200"/>
            <a:ext cx="4103688" cy="838200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685800" y="1752600"/>
            <a:ext cx="7467600" cy="2895600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/>
          <a:lstStyle/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یک فرد کا رآفرین برای جلب تقاضای یک بازار 160 میلیون دلاری </a:t>
            </a:r>
          </a:p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با اقدام جدیدی مواد شیشه پاکنی را به بازار با قیمت فوق العاده پایینی</a:t>
            </a:r>
          </a:p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عرضه کرد و امیدوار بود که 10% این بازار را از آن خود کند. اسم این </a:t>
            </a:r>
          </a:p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شیشه پاکن 4+1 بود و از کالاهای رقیب بسیار ارزانتر به بازار معرفی شد.</a:t>
            </a:r>
          </a:p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این محصول باید با آب قاطی می شد تا اینکه به شیشه پاکن تبدیل شود </a:t>
            </a:r>
          </a:p>
          <a:p>
            <a:pPr algn="ctr" rtl="1"/>
            <a:r>
              <a:rPr lang="fa-IR" sz="2000" b="1" dirty="0" smtClean="0">
                <a:ea typeface="Times New Roman" pitchFamily="18" charset="0"/>
                <a:cs typeface="B Zar" pitchFamily="2" charset="-78"/>
              </a:rPr>
              <a:t>ولی محصولات رقبا به حالت اسپری به بازار عرضه می شد. </a:t>
            </a:r>
            <a:endParaRPr lang="fa-IR" sz="2000" b="1" dirty="0">
              <a:ea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E49D-7433-4B36-940B-3BCFAFA52813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373312" y="228600"/>
            <a:ext cx="4103688" cy="838200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0" y="1371600"/>
            <a:ext cx="6400800" cy="457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تفاوت دو استراتژی قیمت گذاری پرمایه و نفوذی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6212" y="3048000"/>
            <a:ext cx="2211388" cy="2133600"/>
            <a:chOff x="2513012" y="3352800"/>
            <a:chExt cx="2211388" cy="21336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2514601" y="5484812"/>
              <a:ext cx="2209799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447800" y="4418012"/>
              <a:ext cx="213201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2514600" y="3886200"/>
              <a:ext cx="16764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4152900" y="3924300"/>
              <a:ext cx="3810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18012" y="3048000"/>
            <a:ext cx="2211388" cy="2133600"/>
            <a:chOff x="2513012" y="3352800"/>
            <a:chExt cx="2211388" cy="21336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514601" y="5484812"/>
              <a:ext cx="2209799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1447800" y="4418012"/>
              <a:ext cx="213201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2514600" y="4875212"/>
              <a:ext cx="16764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152900" y="4914901"/>
              <a:ext cx="30480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wn Arrow Callout 18"/>
          <p:cNvSpPr/>
          <p:nvPr/>
        </p:nvSpPr>
        <p:spPr>
          <a:xfrm>
            <a:off x="1447800" y="2438400"/>
            <a:ext cx="1676400" cy="6096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Skimming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4807857" y="2438400"/>
            <a:ext cx="1516743" cy="6096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Penetration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48200" y="5334000"/>
            <a:ext cx="1828800" cy="457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b="1" dirty="0" smtClean="0">
                <a:cs typeface="B Zar" pitchFamily="2" charset="-78"/>
              </a:rPr>
              <a:t>ایرانسل </a:t>
            </a:r>
            <a:endParaRPr kumimoji="0" lang="fa-I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00200" y="5334000"/>
            <a:ext cx="1828800" cy="457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b="1" dirty="0" smtClean="0">
                <a:cs typeface="B Zar" pitchFamily="2" charset="-78"/>
              </a:rPr>
              <a:t>گوشی جدید نوکیا</a:t>
            </a:r>
            <a:endParaRPr kumimoji="0" lang="fa-I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22" name="Action Button: Return 21">
            <a:hlinkClick r:id="rId2" action="ppaction://hlinksldjump" highlightClick="1"/>
          </p:cNvPr>
          <p:cNvSpPr/>
          <p:nvPr/>
        </p:nvSpPr>
        <p:spPr bwMode="auto">
          <a:xfrm>
            <a:off x="8377206" y="6167414"/>
            <a:ext cx="614394" cy="538186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DD1D-0BA7-4B1C-AF1D-07DA03FEE4D0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928670"/>
            <a:ext cx="6956020" cy="4643470"/>
            <a:chOff x="830690" y="928670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928670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589074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محصولات جاری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2021-4D06-4762-969B-062C83EC2B29}" type="datetime1">
              <a:rPr lang="en-US" smtClean="0"/>
              <a:t>20/12/16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572E-63C2-48D9-9797-B8799C566158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2579687" y="1371600"/>
            <a:ext cx="4354513" cy="3276600"/>
            <a:chOff x="2922599" y="2500306"/>
            <a:chExt cx="3363913" cy="2428206"/>
          </a:xfrm>
        </p:grpSpPr>
        <p:sp>
          <p:nvSpPr>
            <p:cNvPr id="64515" name="AutoShape 3"/>
            <p:cNvSpPr>
              <a:spLocks noChangeArrowheads="1"/>
            </p:cNvSpPr>
            <p:nvPr/>
          </p:nvSpPr>
          <p:spPr bwMode="auto">
            <a:xfrm>
              <a:off x="2922599" y="3714752"/>
              <a:ext cx="3363913" cy="1213760"/>
            </a:xfrm>
            <a:prstGeom prst="beve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cs typeface="B Zar" pitchFamily="2" charset="-78"/>
                  <a:hlinkClick r:id="rId2" action="ppaction://hlinksldjump"/>
                </a:rPr>
                <a:t>Maintaining The Price</a:t>
              </a:r>
              <a:endParaRPr lang="en-US" sz="2800" b="1" dirty="0">
                <a:cs typeface="B Zar" pitchFamily="2" charset="-78"/>
              </a:endParaRPr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922599" y="2500306"/>
              <a:ext cx="3363913" cy="1213760"/>
            </a:xfrm>
            <a:prstGeom prst="beve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cs typeface="B Zar" pitchFamily="2" charset="-78"/>
                  <a:hlinkClick r:id="rId3" action="ppaction://hlinksldjump"/>
                </a:rPr>
                <a:t>Reducing The Price</a:t>
              </a:r>
              <a:endParaRPr lang="en-US" sz="2800" b="1" dirty="0">
                <a:cs typeface="B Zar" pitchFamily="2" charset="-78"/>
              </a:endParaRPr>
            </a:p>
          </p:txBody>
        </p:sp>
      </p:grp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90800" y="4648200"/>
            <a:ext cx="4354513" cy="1637837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smtClean="0">
                <a:cs typeface="B Zar" pitchFamily="2" charset="-78"/>
                <a:hlinkClick r:id="rId4" action="ppaction://hlinksldjump"/>
              </a:rPr>
              <a:t>Increasing The Price</a:t>
            </a:r>
            <a:endParaRPr lang="en-US" sz="2800" b="1" dirty="0">
              <a:cs typeface="B Zar" pitchFamily="2" charset="-78"/>
            </a:endParaRPr>
          </a:p>
        </p:txBody>
      </p:sp>
      <p:sp>
        <p:nvSpPr>
          <p:cNvPr id="10" name="Action Button: Return 9">
            <a:hlinkClick r:id="rId5" action="ppaction://hlinksldjump" highlightClick="1"/>
          </p:cNvPr>
          <p:cNvSpPr/>
          <p:nvPr/>
        </p:nvSpPr>
        <p:spPr bwMode="auto">
          <a:xfrm>
            <a:off x="8643966" y="6429396"/>
            <a:ext cx="428628" cy="357190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F06F-8CC8-48E1-978F-F5AE7D58FC76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 bwMode="auto">
          <a:xfrm>
            <a:off x="1714480" y="10668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Cut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8600" y="1981200"/>
            <a:ext cx="4495800" cy="609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1-Excess Plant Capacity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8600" y="2667000"/>
            <a:ext cx="4495800" cy="609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2-Declining Market Share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228600" y="3352800"/>
            <a:ext cx="5334000" cy="914400"/>
          </a:xfrm>
          <a:prstGeom prst="rightArrowCallout">
            <a:avLst>
              <a:gd name="adj1" fmla="val 27000"/>
              <a:gd name="adj2" fmla="val 25000"/>
              <a:gd name="adj3" fmla="val 41000"/>
              <a:gd name="adj4" fmla="val 84691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3-Dominate Market  Share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(sometime)</a:t>
            </a: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562600" y="3505200"/>
            <a:ext cx="3352800" cy="6096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1-Low Quality Trap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62600" y="4191000"/>
            <a:ext cx="3352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2-Fragile Market Share Trap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62600" y="4876800"/>
            <a:ext cx="33528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3-Shallow Market Trap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33400" y="4876800"/>
            <a:ext cx="3352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2000" b="1" dirty="0" smtClean="0">
                <a:latin typeface="Times New Roman" pitchFamily="18" charset="0"/>
                <a:cs typeface="B Zar" pitchFamily="2" charset="-78"/>
              </a:rPr>
              <a:t>برای شکست رقیب جدید و ضعیف</a:t>
            </a:r>
            <a:endParaRPr lang="en-US" sz="2000" b="1" dirty="0" smtClean="0">
              <a:latin typeface="Times New Roman" pitchFamily="18" charset="0"/>
              <a:cs typeface="B Zar" pitchFamily="2" charset="-78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B Zar" pitchFamily="2" charset="-78"/>
              </a:rPr>
              <a:t>Bn</a:t>
            </a:r>
            <a:r>
              <a:rPr lang="fa-IR" sz="2000" b="1" dirty="0" smtClean="0">
                <a:latin typeface="Times New Roman" pitchFamily="18" charset="0"/>
                <a:cs typeface="B Zar" pitchFamily="2" charset="-78"/>
              </a:rPr>
              <a:t> </a:t>
            </a:r>
            <a:endParaRPr lang="en-US" sz="2000" b="1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5" name="Action Button: Return 14">
            <a:hlinkClick r:id="rId2" action="ppaction://hlinksldjump" highlightClick="1"/>
          </p:cNvPr>
          <p:cNvSpPr/>
          <p:nvPr/>
        </p:nvSpPr>
        <p:spPr bwMode="auto">
          <a:xfrm>
            <a:off x="8377206" y="6248400"/>
            <a:ext cx="614394" cy="538186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6C02-1182-4D4F-9FCA-6AA701317BAF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 bwMode="auto">
          <a:xfrm>
            <a:off x="1714480" y="10668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Maintenance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733800" y="2133600"/>
            <a:ext cx="5410200" cy="8382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Top">
              <a:rot lat="19800000" lon="3000000" rev="19200000"/>
            </a:camera>
            <a:lightRig rig="threePt" dir="t"/>
          </a:scene3d>
          <a:sp3d z="25400"/>
        </p:spPr>
        <p:txBody>
          <a:bodyPr wrap="none" anchor="ctr"/>
          <a:lstStyle/>
          <a:p>
            <a:pPr algn="ctr"/>
            <a:r>
              <a:rPr lang="fa-IR" sz="2400" b="1" dirty="0" smtClean="0">
                <a:latin typeface="Times New Roman" pitchFamily="18" charset="0"/>
                <a:cs typeface="B Zar" pitchFamily="2" charset="-78"/>
              </a:rPr>
              <a:t>اگر عوامل محیطی ثابت باقی بماند </a:t>
            </a:r>
            <a:endParaRPr lang="en-US" sz="2400" b="1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981200" y="2667000"/>
            <a:ext cx="5562600" cy="1066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Top">
              <a:rot lat="19800000" lon="3000000" rev="19200000"/>
            </a:camera>
            <a:lightRig rig="threePt" dir="t"/>
          </a:scene3d>
          <a:sp3d z="25400"/>
        </p:spPr>
        <p:txBody>
          <a:bodyPr wrap="none" anchor="ctr"/>
          <a:lstStyle/>
          <a:p>
            <a:pPr algn="ctr"/>
            <a:r>
              <a:rPr lang="fa-IR" sz="2400" b="1" dirty="0" smtClean="0">
                <a:latin typeface="Times New Roman" pitchFamily="18" charset="0"/>
                <a:cs typeface="B Zar" pitchFamily="2" charset="-78"/>
              </a:rPr>
              <a:t>نتوان تاثیر تغییرات محیطی را بر تقاضای </a:t>
            </a:r>
          </a:p>
          <a:p>
            <a:pPr algn="ctr"/>
            <a:r>
              <a:rPr lang="fa-IR" sz="2400" b="1" dirty="0" smtClean="0">
                <a:latin typeface="Times New Roman" pitchFamily="18" charset="0"/>
                <a:cs typeface="B Zar" pitchFamily="2" charset="-78"/>
              </a:rPr>
              <a:t>مشتری و رقبا پیش بینی کرد. </a:t>
            </a:r>
            <a:endParaRPr lang="en-US" sz="2400" b="1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3657600"/>
            <a:ext cx="5715000" cy="7620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Top">
              <a:rot lat="19800000" lon="3000000" rev="19200000"/>
            </a:camera>
            <a:lightRig rig="threePt" dir="t"/>
          </a:scene3d>
          <a:sp3d z="25400"/>
        </p:spPr>
        <p:txBody>
          <a:bodyPr wrap="none" anchor="ctr"/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Zar" pitchFamily="2" charset="-78"/>
              </a:rPr>
              <a:t>عوامل سیاسی (کنترلهای دولتی)</a:t>
            </a:r>
            <a:endParaRPr lang="en-US" sz="2400" b="1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-457200" y="4343400"/>
            <a:ext cx="5638800" cy="7620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Top">
              <a:rot lat="19800000" lon="3000000" rev="19200000"/>
            </a:camera>
            <a:lightRig rig="threePt" dir="t"/>
          </a:scene3d>
          <a:sp3d z="25400"/>
        </p:spPr>
        <p:txBody>
          <a:bodyPr wrap="none" anchor="ctr"/>
          <a:lstStyle/>
          <a:p>
            <a:pPr algn="ctr"/>
            <a:r>
              <a:rPr lang="fa-IR" sz="2400" b="1" dirty="0" smtClean="0">
                <a:latin typeface="Times New Roman" pitchFamily="18" charset="0"/>
                <a:cs typeface="B Zar" pitchFamily="2" charset="-78"/>
              </a:rPr>
              <a:t>نگرانی عمومی بایت رفاه(مترو و اتوبوس)</a:t>
            </a:r>
            <a:endParaRPr lang="en-US" sz="2400" b="1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6" name="Action Button: Return 15">
            <a:hlinkClick r:id="rId2" action="ppaction://hlinksldjump" highlightClick="1"/>
          </p:cNvPr>
          <p:cNvSpPr/>
          <p:nvPr/>
        </p:nvSpPr>
        <p:spPr bwMode="auto">
          <a:xfrm>
            <a:off x="8377206" y="6248400"/>
            <a:ext cx="614394" cy="538186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2CD-43F0-4743-BD2E-4B0B7B7093CA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7" name="Horizontal Scroll 6"/>
          <p:cNvSpPr/>
          <p:nvPr/>
        </p:nvSpPr>
        <p:spPr bwMode="auto">
          <a:xfrm>
            <a:off x="1714480" y="10668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Increase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81000" y="2514600"/>
            <a:ext cx="8458200" cy="609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Successful Price Increase Can Raise Profits Considerably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828800" y="3429000"/>
            <a:ext cx="5791200" cy="6096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Cost Inflation(Anticipatory  Pricing)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8800" y="4191000"/>
            <a:ext cx="5791200" cy="609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Over demand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A4AE-558E-414F-B267-9BB8A9560565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5800" y="457200"/>
            <a:ext cx="5867400" cy="15240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1- قیمت کالا هنگام گرفتن سفارش به طور دقیق اعلام نمی شود 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بلکه هنگام تحویل کالا قیمت قطعی اعلام می شود.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پارس خودرو، سایپا، ایران خودرو(طبق قیمت روز)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برای کالاهایی که دوره تولید طولانی دارد می توان از این روش استفاده کرد.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543800" y="2286000"/>
            <a:ext cx="1295400" cy="2438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یک شرکت به </a:t>
            </a:r>
            <a:endParaRPr lang="en-US" dirty="0" smtClean="0">
              <a:cs typeface="B Zar" pitchFamily="2" charset="-78"/>
            </a:endParaRPr>
          </a:p>
          <a:p>
            <a:pPr algn="ctr"/>
            <a:r>
              <a:rPr lang="fa-IR" dirty="0" smtClean="0">
                <a:cs typeface="B Zar" pitchFamily="2" charset="-78"/>
              </a:rPr>
              <a:t>روشهای </a:t>
            </a:r>
          </a:p>
          <a:p>
            <a:pPr algn="ctr"/>
            <a:r>
              <a:rPr lang="fa-IR" dirty="0" smtClean="0">
                <a:cs typeface="B Zar" pitchFamily="2" charset="-78"/>
              </a:rPr>
              <a:t>زیر می تواند</a:t>
            </a:r>
          </a:p>
          <a:p>
            <a:pPr algn="ctr"/>
            <a:r>
              <a:rPr lang="fa-IR" dirty="0" smtClean="0">
                <a:cs typeface="B Zar" pitchFamily="2" charset="-78"/>
              </a:rPr>
              <a:t> قیمت خود را </a:t>
            </a:r>
          </a:p>
          <a:p>
            <a:pPr algn="ctr"/>
            <a:r>
              <a:rPr lang="fa-IR" dirty="0" smtClean="0">
                <a:cs typeface="B Zar" pitchFamily="2" charset="-78"/>
              </a:rPr>
              <a:t>افزایش دهد.</a:t>
            </a:r>
            <a:endParaRPr lang="en-US" dirty="0">
              <a:cs typeface="B Zar" pitchFamily="2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85800" y="2286000"/>
            <a:ext cx="5867400" cy="990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2- شرکت از مشتری می خواهد که قیمت روز را بپردازد. ولی هر گونه افزایش 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قیمت در آینده را باید تقبل کند.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(واردات تجهیزات به قیمت دلار یا یورو امروز)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85800" y="3505200"/>
            <a:ext cx="5867400" cy="1219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3- در این حالت شرکت افزایش قیمت نمی دهد ولی برخی خدمات را حذف یا 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جداگانه شارژ می کند.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مثل نصب، گارانتی، خدمات پس از فروش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5800" y="4953000"/>
            <a:ext cx="5867400" cy="1219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4-شرکت به فروشنده های خود آموزش می دهد که تخفیفات نقدی </a:t>
            </a:r>
          </a:p>
          <a:p>
            <a:pPr algn="r" rtl="1"/>
            <a:r>
              <a:rPr lang="fa-IR" sz="1600" b="1" dirty="0" smtClean="0">
                <a:latin typeface="Times New Roman" pitchFamily="18" charset="0"/>
                <a:cs typeface="B Zar" pitchFamily="2" charset="-78"/>
              </a:rPr>
              <a:t>و کمی را حذف کنند. </a:t>
            </a:r>
          </a:p>
        </p:txBody>
      </p:sp>
      <p:cxnSp>
        <p:nvCxnSpPr>
          <p:cNvPr id="20" name="Straight Arrow Connector 19"/>
          <p:cNvCxnSpPr>
            <a:stCxn id="16" idx="1"/>
            <a:endCxn id="14" idx="3"/>
          </p:cNvCxnSpPr>
          <p:nvPr/>
        </p:nvCxnSpPr>
        <p:spPr>
          <a:xfrm rot="10800000">
            <a:off x="6553200" y="1219200"/>
            <a:ext cx="990600" cy="2286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  <a:endCxn id="17" idx="3"/>
          </p:cNvCxnSpPr>
          <p:nvPr/>
        </p:nvCxnSpPr>
        <p:spPr>
          <a:xfrm rot="10800000">
            <a:off x="6553200" y="2781300"/>
            <a:ext cx="990600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  <a:endCxn id="18" idx="3"/>
          </p:cNvCxnSpPr>
          <p:nvPr/>
        </p:nvCxnSpPr>
        <p:spPr>
          <a:xfrm rot="10800000" flipV="1">
            <a:off x="6553200" y="3505200"/>
            <a:ext cx="990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  <a:endCxn id="19" idx="3"/>
          </p:cNvCxnSpPr>
          <p:nvPr/>
        </p:nvCxnSpPr>
        <p:spPr>
          <a:xfrm rot="10800000" flipV="1">
            <a:off x="6553200" y="3505200"/>
            <a:ext cx="990600" cy="205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957-91B2-4DDE-B622-37A8F48E7924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9600" y="1981200"/>
            <a:ext cx="7848600" cy="838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انتقال افزایش قیمت به مشتری باید با دقت کامل انجام پذیرد. در غیر اینصورت مشتری ذهنیت </a:t>
            </a:r>
          </a:p>
          <a:p>
            <a:pPr algn="ct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بدی نسبت به شرکت پیدا می کند.</a:t>
            </a:r>
            <a:endParaRPr lang="fa-IR" sz="1400" b="1" dirty="0" smtClean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05000" y="5257800"/>
            <a:ext cx="5334000" cy="990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rtl="1"/>
            <a:r>
              <a:rPr lang="en-US" sz="1600" b="1" dirty="0" smtClean="0">
                <a:latin typeface="Times New Roman" pitchFamily="18" charset="0"/>
                <a:cs typeface="B Zar" pitchFamily="2" charset="-78"/>
              </a:rPr>
              <a:t>One-Time Basis—Small Price Increase</a:t>
            </a:r>
            <a:endParaRPr lang="fa-IR" sz="1600" b="1" dirty="0" smtClean="0">
              <a:latin typeface="Times New Roman" pitchFamily="18" charset="0"/>
              <a:cs typeface="B Zar" pitchFamily="2" charset="-78"/>
            </a:endParaRPr>
          </a:p>
          <a:p>
            <a:pPr rtl="1"/>
            <a:r>
              <a:rPr lang="en-US" sz="1600" b="1" dirty="0" smtClean="0">
                <a:latin typeface="Times New Roman" pitchFamily="18" charset="0"/>
                <a:cs typeface="B Zar" pitchFamily="2" charset="-78"/>
              </a:rPr>
              <a:t>Generally consumers prefer small price increase to </a:t>
            </a:r>
          </a:p>
          <a:p>
            <a:pPr rtl="1"/>
            <a:r>
              <a:rPr lang="en-US" sz="1600" b="1" dirty="0" smtClean="0">
                <a:latin typeface="Times New Roman" pitchFamily="18" charset="0"/>
                <a:cs typeface="B Zar" pitchFamily="2" charset="-78"/>
              </a:rPr>
              <a:t>sudden or sharp increase 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1714480" y="10668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Increase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 rot="5400000">
            <a:off x="3886200" y="2667000"/>
            <a:ext cx="1295400" cy="1600200"/>
          </a:xfrm>
          <a:prstGeom prst="stripedRightArrow">
            <a:avLst/>
          </a:prstGeom>
          <a:solidFill>
            <a:srgbClr val="66FF33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05000" y="4114800"/>
            <a:ext cx="53340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/>
          <a:lstStyle/>
          <a:p>
            <a:pPr algn="ctr" rtl="1"/>
            <a:r>
              <a:rPr lang="fa-IR" sz="2000" b="1" dirty="0" smtClean="0">
                <a:latin typeface="Times New Roman" pitchFamily="18" charset="0"/>
                <a:cs typeface="B Zar" pitchFamily="2" charset="-78"/>
              </a:rPr>
              <a:t>1-یک دفعه یا ناگهانی         2- تدریجی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7B2B-C6A9-429E-B017-F5855FEB4C86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057400" y="2438400"/>
            <a:ext cx="5400700" cy="1143000"/>
          </a:xfrm>
          <a:prstGeom prst="roundRect">
            <a:avLst/>
          </a:prstGeom>
          <a:solidFill>
            <a:srgbClr val="FFCC66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cs typeface="B Zar" pitchFamily="2" charset="-78"/>
              </a:rPr>
              <a:t>استراتژی های قیمت گذاری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0257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5445-8FA0-4298-83BB-780524423252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7200" y="2057400"/>
            <a:ext cx="8305800" cy="533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اگر انتقال قیمت ناشیانه انجام شود آنگاه در ذهن مشتری ذهنیت بدی ایجاد خواهد شد</a:t>
            </a:r>
          </a:p>
          <a:p>
            <a:pPr algn="ctr" rtl="1"/>
            <a:r>
              <a:rPr lang="en-US" sz="1400" b="1" dirty="0" smtClean="0">
                <a:latin typeface="Times New Roman" pitchFamily="18" charset="0"/>
                <a:cs typeface="B Zar" pitchFamily="2" charset="-78"/>
              </a:rPr>
              <a:t>Price Gouger</a:t>
            </a:r>
            <a:endParaRPr lang="fa-IR" sz="1400" b="1" dirty="0" smtClean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14400" y="2895600"/>
            <a:ext cx="7315200" cy="1828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/>
          <a:lstStyle/>
          <a:p>
            <a:pPr algn="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1-انصاف و عدالت در قیمت گذاری(کالاهایی که جدیدا وارد شده اند را گران کرده ایم)</a:t>
            </a:r>
          </a:p>
          <a:p>
            <a:pPr algn="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2- اطلاع از قبل  که قیمتها به احتمال زیاد افزایش خواهند یافت.</a:t>
            </a:r>
          </a:p>
          <a:p>
            <a:pPr algn="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(افزایش فروش- صداقت فروشنده )</a:t>
            </a:r>
          </a:p>
          <a:p>
            <a:pPr algn="r" rtl="1"/>
            <a:r>
              <a:rPr lang="fa-IR" b="1" dirty="0" smtClean="0">
                <a:latin typeface="Times New Roman" pitchFamily="18" charset="0"/>
                <a:cs typeface="B Zar" pitchFamily="2" charset="-78"/>
              </a:rPr>
              <a:t>3- افزایش قیمت ناگهانی باید به مشتری با استدلال توضیح داده شود. </a:t>
            </a:r>
            <a:endParaRPr lang="en-US" b="1" dirty="0" smtClean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جاری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1714480" y="10668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Increase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BB57-9AFF-4DD3-9400-37D765487AFB}" type="datetime1">
              <a:rPr lang="en-US" smtClean="0"/>
              <a:t>20/12/16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18"/>
          <p:cNvGrpSpPr/>
          <p:nvPr/>
        </p:nvGrpSpPr>
        <p:grpSpPr>
          <a:xfrm>
            <a:off x="732977" y="-228600"/>
            <a:ext cx="7953824" cy="7010400"/>
            <a:chOff x="1733195" y="610555"/>
            <a:chExt cx="5517518" cy="5764104"/>
          </a:xfrm>
          <a:scene3d>
            <a:camera prst="orthographicFront">
              <a:rot lat="19131597" lon="1812505" rev="19911207"/>
            </a:camera>
            <a:lightRig rig="chilly" dir="t">
              <a:rot lat="0" lon="0" rev="2400000"/>
            </a:lightRig>
          </a:scene3d>
        </p:grpSpPr>
        <p:sp>
          <p:nvSpPr>
            <p:cNvPr id="9" name="Sun 8"/>
            <p:cNvSpPr/>
            <p:nvPr/>
          </p:nvSpPr>
          <p:spPr bwMode="auto">
            <a:xfrm>
              <a:off x="3071802" y="2071678"/>
              <a:ext cx="2500330" cy="2857520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600" b="1" dirty="0" smtClean="0">
                  <a:latin typeface="Times New Roman" pitchFamily="18" charset="0"/>
                  <a:cs typeface="B Zar" pitchFamily="2" charset="-78"/>
                </a:rPr>
                <a:t>اگر هدف پاسخ به افزایش هزینه و تقاضا بدون تغییر در قیمت باشد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b="1" dirty="0" smtClean="0">
                  <a:cs typeface="B Nazanin" pitchFamily="2" charset="-78"/>
                </a:rPr>
                <a:t> 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57623" y="4677717"/>
              <a:ext cx="1500198" cy="1571635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a-IR" b="1" dirty="0" smtClean="0">
                <a:cs typeface="Zar" pitchFamily="2" charset="-78"/>
              </a:endParaRPr>
            </a:p>
            <a:p>
              <a:pPr algn="ctr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3- حذف برخی از ویژگیهای محصول </a:t>
              </a:r>
            </a:p>
            <a:p>
              <a:pPr algn="ctr"/>
              <a:r>
                <a:rPr lang="fa-IR" b="1" dirty="0" smtClean="0">
                  <a:cs typeface="Zar" pitchFamily="2" charset="-78"/>
                </a:rPr>
                <a:t>ناخالص صنعت</a:t>
              </a:r>
              <a:endParaRPr lang="fa-IR" b="1" dirty="0">
                <a:cs typeface="Zar" pitchFamily="2" charset="-7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26087" y="4803024"/>
              <a:ext cx="1500198" cy="1571635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a-IR" b="1" dirty="0" smtClean="0">
                <a:cs typeface="Zar" pitchFamily="2" charset="-78"/>
              </a:endParaRPr>
            </a:p>
            <a:p>
              <a:pPr algn="ctr" rtl="1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4-حذف برخی از خدمات 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50515" y="2672811"/>
              <a:ext cx="1500198" cy="157163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fa-IR" b="1" dirty="0" smtClean="0">
                <a:latin typeface="Times New Roman" pitchFamily="18" charset="0"/>
                <a:cs typeface="B Zar" pitchFamily="2" charset="-78"/>
              </a:endParaRPr>
            </a:p>
            <a:p>
              <a:pPr algn="ctr" rtl="1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2- استفاده از متریال یا مواد اولیه کم کیفیت 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733195" y="1675661"/>
              <a:ext cx="1500198" cy="1571635"/>
            </a:xfrm>
            <a:prstGeom prst="ellipse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5-خلق محصولات با قیمت پایین تر و اقتصادی تر </a:t>
              </a:r>
              <a:endParaRPr lang="en-US" b="1" dirty="0" smtClean="0"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237723" y="610555"/>
              <a:ext cx="1500198" cy="157163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z="-127000" prstMaterial="softEdge">
              <a:bevelT h="114300"/>
              <a:bevelB w="120650" h="5080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1-تغییر در میزان بدون افزایش  قیمت</a:t>
              </a:r>
            </a:p>
            <a:p>
              <a:pPr algn="ctr" rtl="1"/>
              <a:r>
                <a:rPr lang="fa-IR" b="1" dirty="0" smtClean="0">
                  <a:latin typeface="Times New Roman" pitchFamily="18" charset="0"/>
                  <a:cs typeface="B Zar" pitchFamily="2" charset="-78"/>
                </a:rPr>
                <a:t>(نان- کیک- کلوچه)</a:t>
              </a:r>
            </a:p>
          </p:txBody>
        </p:sp>
      </p:grpSp>
      <p:sp>
        <p:nvSpPr>
          <p:cNvPr id="19" name="Horizontal Scroll 18"/>
          <p:cNvSpPr/>
          <p:nvPr/>
        </p:nvSpPr>
        <p:spPr bwMode="auto">
          <a:xfrm>
            <a:off x="1828800" y="76200"/>
            <a:ext cx="5214974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 Increase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Return 12">
            <a:hlinkClick r:id="rId2" action="ppaction://hlinksldjump" highlightClick="1"/>
          </p:cNvPr>
          <p:cNvSpPr/>
          <p:nvPr/>
        </p:nvSpPr>
        <p:spPr bwMode="auto">
          <a:xfrm>
            <a:off x="8377206" y="6248400"/>
            <a:ext cx="614394" cy="538186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6370-2D69-4865-90F9-F6147FE568E8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یکسان ومنعطف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Callout 8"/>
          <p:cNvSpPr/>
          <p:nvPr/>
        </p:nvSpPr>
        <p:spPr bwMode="auto">
          <a:xfrm>
            <a:off x="6553200" y="2399746"/>
            <a:ext cx="1295400" cy="495854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794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تعریف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0" name="Left Arrow Callout 9"/>
          <p:cNvSpPr/>
          <p:nvPr/>
        </p:nvSpPr>
        <p:spPr bwMode="auto">
          <a:xfrm>
            <a:off x="6553200" y="31541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زمانیکه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2000" y="2286000"/>
            <a:ext cx="5786478" cy="6096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یک قیمت برای کلیه مشتریان که تحت شرایط مشابه کالاهای یکسانی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را خریداری می کنند.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 smtClean="0"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6722" y="3124200"/>
            <a:ext cx="5786478" cy="381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هم توزیع به طور انبوه باشد و هم فروش به طور انبوه باشد.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62000" y="3581400"/>
            <a:ext cx="5786478" cy="1066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از نظر اداری راحت تر هستیم.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فرایند قیمت گذاری آسان تر است.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در مشتریان حسن نیت به وجود می آید.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000" y="4724400"/>
            <a:ext cx="5786478" cy="12192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قیمت بین رقبا پخش و آنها نسبت به کاهش قیمت توانمند می شوند.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عدم انعطاف پذیری در قیمت می تواند تاثیرات شدیدی بر رشد و سودآوری بگذارد 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514600" y="58737"/>
            <a:ext cx="4103687" cy="10080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تک قیمتی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1600200" y="1524000"/>
            <a:ext cx="4495800" cy="685800"/>
          </a:xfrm>
          <a:prstGeom prst="downArrowCallou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One Price Strategy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Left Arrow Callout 21"/>
          <p:cNvSpPr/>
          <p:nvPr/>
        </p:nvSpPr>
        <p:spPr bwMode="auto">
          <a:xfrm>
            <a:off x="6553200" y="39161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مزایا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23" name="Left Arrow Callout 22"/>
          <p:cNvSpPr/>
          <p:nvPr/>
        </p:nvSpPr>
        <p:spPr bwMode="auto">
          <a:xfrm>
            <a:off x="6553200" y="51353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معایب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B287-DB6D-4607-901C-2322E81512C7}" type="datetime1">
              <a:rPr lang="en-US" smtClean="0"/>
              <a:t>20/12/16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00-C0DD-4AB9-B2C0-496FED2A2064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90800" y="58737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قیمت گذاری منعطف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7" name="Left Arrow Callout 6"/>
          <p:cNvSpPr/>
          <p:nvPr/>
        </p:nvSpPr>
        <p:spPr bwMode="auto">
          <a:xfrm>
            <a:off x="6553200" y="2399746"/>
            <a:ext cx="1295400" cy="495854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794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تعریف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2286000"/>
            <a:ext cx="5557878" cy="7620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این استراتژی به وضعیتی برمی گردد که در آن برای مشتریان متفاوت قیمتهای متفاوتی وضع می شود.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 smtClean="0">
              <a:cs typeface="B Zar" pitchFamily="2" charset="-78"/>
            </a:endParaRPr>
          </a:p>
        </p:txBody>
      </p:sp>
      <p:sp>
        <p:nvSpPr>
          <p:cNvPr id="13" name="Left Arrow Callout 12"/>
          <p:cNvSpPr/>
          <p:nvPr/>
        </p:nvSpPr>
        <p:spPr bwMode="auto">
          <a:xfrm>
            <a:off x="6553200" y="3154190"/>
            <a:ext cx="1295400" cy="427210"/>
          </a:xfrm>
          <a:prstGeom prst="leftArrowCallout">
            <a:avLst>
              <a:gd name="adj1" fmla="val 33951"/>
              <a:gd name="adj2" fmla="val 35443"/>
              <a:gd name="adj3" fmla="val 309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 smtClean="0">
                <a:cs typeface="B Zar" pitchFamily="2" charset="-78"/>
              </a:rPr>
              <a:t>زمانیکه </a:t>
            </a:r>
          </a:p>
          <a:p>
            <a:pPr algn="ctr"/>
            <a:endParaRPr lang="en-US" sz="2000" b="1" dirty="0" smtClean="0"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3124200"/>
            <a:ext cx="5562600" cy="381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cs typeface="B Zar" pitchFamily="2" charset="-78"/>
              </a:rPr>
              <a:t>در بازارهای صنعتی بیشتر از بازارهای مصرفی رواج دارد.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A1A-65BB-4730-98A3-7543D9E786AD}" type="datetime1">
              <a:rPr lang="en-US" smtClean="0"/>
              <a:t>20/12/16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143000" y="2590800"/>
            <a:ext cx="6319878" cy="1447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به نماینده فروش اجازه می دهد تا براساس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 شرایط رقابتی به تعدیل قیمت 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cs typeface="B Zar" pitchFamily="2" charset="-78"/>
              </a:rPr>
              <a:t>برای یک مشتری که کشش قیمتی تقاضای پایینی دارد....</a:t>
            </a:r>
          </a:p>
          <a:p>
            <a:pPr algn="ctr"/>
            <a:r>
              <a:rPr lang="fa-IR" sz="2000" b="1" dirty="0" smtClean="0">
                <a:cs typeface="B Zar" pitchFamily="2" charset="-78"/>
              </a:rPr>
              <a:t>برای یک مشتری که کشش قیمتی تقاضای بالایی دارد....</a:t>
            </a:r>
          </a:p>
          <a:p>
            <a:pPr algn="ctr"/>
            <a:endParaRPr lang="fa-IR" sz="2000" b="1" dirty="0" smtClean="0">
              <a:cs typeface="B Zar" pitchFamily="2" charset="-78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819400" y="1524000"/>
            <a:ext cx="3048000" cy="914400"/>
          </a:xfrm>
          <a:prstGeom prst="downArrow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مزایا </a:t>
            </a:r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152400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قیمت گذاری منعطف </a:t>
            </a:r>
            <a:endParaRPr lang="en-US" sz="2400" b="1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D3C6-0C1C-4327-944A-DBB90787CB32}" type="datetime1">
              <a:rPr lang="en-US" smtClean="0"/>
              <a:t>20/12/16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2590800"/>
            <a:ext cx="7239000" cy="1676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هنگامی که مشتریان متوجه می شوند که کالایی را با دو قیمت متفاوت خریده اند آنگاه....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cs typeface="B Zar" pitchFamily="2" charset="-78"/>
              </a:rPr>
              <a:t>چانه زنی بین مشتریان رواج پیدا می کند و تبدیل به یک عادت می شود.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algn="ctr"/>
            <a:endParaRPr lang="fa-IR" sz="2400" b="1" dirty="0" smtClean="0">
              <a:cs typeface="B Zar" pitchFamily="2" charset="-78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895600" y="1600200"/>
            <a:ext cx="3048000" cy="914400"/>
          </a:xfrm>
          <a:prstGeom prst="downArrow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معایب </a:t>
            </a:r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152400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قیمت گذاری منعطف </a:t>
            </a:r>
            <a:endParaRPr lang="en-US" sz="2400" b="1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40F9-1096-42EA-8EDB-94F2F133747E}" type="datetime1">
              <a:rPr lang="en-US" smtClean="0"/>
              <a:t>20/12/16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43200" y="152400"/>
            <a:ext cx="4103687" cy="1008063"/>
          </a:xfrm>
          <a:prstGeom prst="flowChartMultidocumen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قیمت گذاری منعطف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47800" y="2362200"/>
            <a:ext cx="4567278" cy="2209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cs typeface="B Zar" pitchFamily="2" charset="-78"/>
              </a:rPr>
              <a:t>1- بر اساس بازار(جغرافیایی- بخش)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cs typeface="B Zar" pitchFamily="2" charset="-78"/>
              </a:rPr>
              <a:t>2- بر اساس محصول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cs typeface="B Zar" pitchFamily="2" charset="-78"/>
              </a:rPr>
              <a:t>3- بر اساس زمان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cs typeface="B Zar" pitchFamily="2" charset="-78"/>
              </a:rPr>
              <a:t>4- بر اساس فن آوری </a:t>
            </a:r>
          </a:p>
        </p:txBody>
      </p:sp>
      <p:sp>
        <p:nvSpPr>
          <p:cNvPr id="10" name="Left Arrow Callout 9"/>
          <p:cNvSpPr/>
          <p:nvPr/>
        </p:nvSpPr>
        <p:spPr bwMode="auto">
          <a:xfrm>
            <a:off x="6019800" y="2438400"/>
            <a:ext cx="1447800" cy="2209800"/>
          </a:xfrm>
          <a:prstGeom prst="leftArrowCallout">
            <a:avLst>
              <a:gd name="adj1" fmla="val 21451"/>
              <a:gd name="adj2" fmla="val 21068"/>
              <a:gd name="adj3" fmla="val 18467"/>
              <a:gd name="adj4" fmla="val 80362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endParaRPr lang="fa-IR" sz="2800" b="1" dirty="0" smtClean="0">
              <a:cs typeface="B Zar" pitchFamily="2" charset="-78"/>
            </a:endParaRPr>
          </a:p>
          <a:p>
            <a:pPr algn="ctr" rtl="1"/>
            <a:endParaRPr lang="fa-IR" sz="2800" b="1" dirty="0" smtClean="0">
              <a:cs typeface="B Zar" pitchFamily="2" charset="-78"/>
            </a:endParaRPr>
          </a:p>
          <a:p>
            <a:pPr algn="ctr" rtl="1"/>
            <a:r>
              <a:rPr lang="fa-IR" sz="2800" b="1" dirty="0" smtClean="0">
                <a:cs typeface="B Zar" pitchFamily="2" charset="-78"/>
              </a:rPr>
              <a:t>روشها </a:t>
            </a:r>
          </a:p>
          <a:p>
            <a:pPr algn="ctr"/>
            <a:endParaRPr lang="en-US" sz="2800" b="1" dirty="0" smtClean="0">
              <a:cs typeface="B Zar" pitchFamily="2" charset="-78"/>
            </a:endParaRPr>
          </a:p>
        </p:txBody>
      </p:sp>
      <p:sp>
        <p:nvSpPr>
          <p:cNvPr id="15" name="Action Button: Return 14">
            <a:hlinkClick r:id="rId2" action="ppaction://hlinksldjump" highlightClick="1"/>
          </p:cNvPr>
          <p:cNvSpPr/>
          <p:nvPr/>
        </p:nvSpPr>
        <p:spPr bwMode="auto">
          <a:xfrm>
            <a:off x="8643966" y="6429396"/>
            <a:ext cx="428628" cy="357190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A80A-58D6-468A-AE2E-DE59A5163C3E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خط محصول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05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CDDA-8B30-4D43-A986-D800C6C9145A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اجاره ای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18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30720111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737" y="0"/>
            <a:ext cx="41527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8" y="4432805"/>
            <a:ext cx="2100263" cy="12215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5F2-B0A8-4CFD-BD7E-FAE043E6897F}" type="datetime1">
              <a:rPr lang="en-US" smtClean="0"/>
              <a:t>20/12/16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5755481"/>
            <a:ext cx="1606358" cy="110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70" y="3368278"/>
            <a:ext cx="1181100" cy="1356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4727442"/>
            <a:ext cx="1606358" cy="11025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822059" y="896962"/>
            <a:ext cx="5722144" cy="1171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Nadergharibnavaz</a:t>
            </a:r>
            <a:endParaRPr lang="en-US" sz="2100" b="1" dirty="0">
              <a:cs typeface="B Titr" panose="00000700000000000000" pitchFamily="2" charset="-78"/>
            </a:endParaRPr>
          </a:p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Web:www.Gharibnavaz.com</a:t>
            </a:r>
            <a:endParaRPr lang="en-US" sz="2100" b="1" dirty="0">
              <a:cs typeface="B Titr" panose="000007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" y="1053821"/>
            <a:ext cx="645814" cy="642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" y="1735425"/>
            <a:ext cx="756585" cy="733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3767353"/>
            <a:ext cx="164483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دولتی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4895806"/>
            <a:ext cx="185320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 ارشد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8" name="Picture 27" descr="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221336" y="2533634"/>
            <a:ext cx="1257475" cy="1714143"/>
          </a:xfrm>
          <a:prstGeom prst="rect">
            <a:avLst/>
          </a:prstGeom>
        </p:spPr>
      </p:pic>
      <p:pic>
        <p:nvPicPr>
          <p:cNvPr id="29" name="Picture 28" descr="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543824" y="2571737"/>
            <a:ext cx="1366392" cy="17141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1" y="2533637"/>
            <a:ext cx="1163321" cy="1714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533640"/>
            <a:ext cx="1200572" cy="17141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73630" y="5854347"/>
            <a:ext cx="1870170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دکتری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AutoShape 2" descr="هاکوپیان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116681" y="240506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777" y="5495925"/>
            <a:ext cx="1269720" cy="1293019"/>
          </a:xfrm>
          <a:prstGeom prst="rect">
            <a:avLst/>
          </a:prstGeom>
        </p:spPr>
      </p:pic>
      <p:sp>
        <p:nvSpPr>
          <p:cNvPr id="9" name="AutoShape 4" descr="شرکت پخش عقاب"/>
          <p:cNvSpPr>
            <a:spLocks noChangeAspect="1" noChangeArrowheads="1"/>
          </p:cNvSpPr>
          <p:nvPr/>
        </p:nvSpPr>
        <p:spPr bwMode="auto">
          <a:xfrm>
            <a:off x="116681" y="389335"/>
            <a:ext cx="14287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270" y="5460206"/>
            <a:ext cx="1935956" cy="132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5794" y="4339767"/>
            <a:ext cx="1607344" cy="131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07" y="5255036"/>
            <a:ext cx="1352550" cy="1533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2" y="4345092"/>
            <a:ext cx="1263455" cy="1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F9FA-60E2-48A9-A93E-D17070825BDB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بسته ای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68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400-29A0-4A82-A2A0-F8014A734516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رهبر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90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D585-9CE1-4ABB-AC77-97C364D495B5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1071529"/>
            <a:ext cx="6956020" cy="4643470"/>
            <a:chOff x="830690" y="1071529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1071529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438400"/>
              <a:ext cx="5410200" cy="2585323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</a:t>
              </a:r>
            </a:p>
            <a:p>
              <a:pPr algn="ctr"/>
              <a:r>
                <a:rPr lang="fa-IR" sz="5400" b="1" u="sng" dirty="0" smtClean="0">
                  <a:cs typeface="B Zar" pitchFamily="2" charset="-78"/>
                </a:rPr>
                <a:t>برای ساخت سهم بازار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63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43815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Channel Design Model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981200"/>
            <a:ext cx="7620000" cy="3048000"/>
          </a:xfrm>
          <a:prstGeom prst="roundRect">
            <a:avLst/>
          </a:prstGeom>
          <a:solidFill>
            <a:srgbClr val="A808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کلیه عواملی که می تواند بر بر تصمیمیات توزیع مستقیم و غیر مستقیم تاثیر گذار باشد را لیست کنید.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baseline="0" dirty="0" smtClean="0">
                <a:solidFill>
                  <a:schemeClr val="bg1"/>
                </a:solidFill>
                <a:cs typeface="B Nazanin" pitchFamily="2" charset="-78"/>
              </a:rPr>
              <a:t>2- مهمترین عوامل را در این راستا انتخاب کنید. (تمرکز در بازار-خدمات به مشتریان- خاص بودن دارایی- سرمایه در دسترس)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3- تصمیم بگیریید که هر عامل چگونه بر جذابیت کانال توزیع مستقیم و غیر مستقیم تاثیر گذار است؟(تمرکز بالای مشتریان= ت.م.  خدمات بالا به مشتری=ت.غ)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4- تهیه ماتریس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5- تعیین نوع کانال توزیع </a:t>
            </a:r>
            <a:endParaRPr lang="en-US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462088"/>
            <a:ext cx="76676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1524000" y="20955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Channel Design Model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3F0F-1006-4D81-A86A-7D056CB142AD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91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7620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21336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295275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371475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6269-227C-406C-B3E1-0A7F0FD84905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1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1828800"/>
            <a:ext cx="4419600" cy="5334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توزیع انحصاری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برای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کالاهای لوکس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برای کالاهایی که مشتری دنبال آن است.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تصویر و پرستیژ شرکت مهم است.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حجم فروش مساله مهمی نیست بلکه حاشیه سود مهم تر است.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شرایط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922-3806-4B77-9FC6-210E5AC139AC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1828800"/>
            <a:ext cx="4419600" cy="5334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توزیع انحصاری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وفاداری توزیع کننده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در این حالت بالا است.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توزیع کننده از فروش حمایت بالایی خواهد کرد 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کنترل شرکت در آن بازار افزایش پیدا می کند.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 smtClean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برای فروشهای فصلی مفید است.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77A-FD0D-4853-8059-48ADDF12AE8D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1828800"/>
            <a:ext cx="4419600" cy="5334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توزیع انحصاری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حجم فروش کاهش می یابد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تولید کننده همه شانس و اقبال خود را به یک دلال می سپارد.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یافتن مقصر کار سختی می شود. </a:t>
            </a: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D947-726F-414D-BDAB-A509E26F9C6E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زمانی که یک خرده فروش نتواند کل بازار را پوشش دهد.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پراکندگی مشتریان بالا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سطح خدمات به مشتریان بالا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شرایط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F7C0-FE92-4048-A064-F60FFA1016F0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7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21C7-01E0-42EF-A1F6-7E9DA453FE7D}" type="datetime1">
              <a:rPr lang="en-US" smtClean="0"/>
              <a:t>20/12/16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85720" y="428604"/>
            <a:ext cx="8286808" cy="56436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02128" y="928670"/>
            <a:ext cx="6956020" cy="4643470"/>
            <a:chOff x="830690" y="928670"/>
            <a:chExt cx="6956020" cy="4643470"/>
          </a:xfrm>
        </p:grpSpPr>
        <p:sp>
          <p:nvSpPr>
            <p:cNvPr id="13" name="Folded Corner 12"/>
            <p:cNvSpPr/>
            <p:nvPr/>
          </p:nvSpPr>
          <p:spPr bwMode="auto">
            <a:xfrm rot="10800000">
              <a:off x="830690" y="928670"/>
              <a:ext cx="6956020" cy="4643470"/>
            </a:xfrm>
            <a:prstGeom prst="foldedCorner">
              <a:avLst>
                <a:gd name="adj" fmla="val 29497"/>
              </a:avLst>
            </a:prstGeom>
            <a:solidFill>
              <a:srgbClr val="FF33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1162" y="2589074"/>
              <a:ext cx="5410200" cy="175432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u="sng" dirty="0" smtClean="0">
                  <a:cs typeface="B Zar" pitchFamily="2" charset="-78"/>
                </a:rPr>
                <a:t>قیمت گذاری محصولات جدید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057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پوشش کامل بازار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 رقابت بین توزیع کنندگان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حجم فروش بیشتر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666-159C-4B2D-8E6E-6C0C6743CCB5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81400"/>
            <a:ext cx="6858000" cy="1981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تنش بین اعضاء کانال بالا می رود. </a:t>
            </a:r>
            <a:endParaRPr kumimoji="0" lang="fa-IR" sz="2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اعتراض به تعداد اعضاء در یک ناحیه جغرافیایی زیاد است.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تخریب سیاستهای هماهنگ سازمان مرکزی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4- وفاداری پایین و تمایل به سمت تولیید کننده رقیب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95F-7633-4513-9E72-5532855B26C9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62350"/>
            <a:ext cx="6858000" cy="2228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الویت با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عنصر توزیع باشد. مثل آب معدنی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راحتی دسترسی برای مشتری مهم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استراتژی سازمان تهاجمی باشد.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4-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شرایط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00" y="5943600"/>
            <a:ext cx="28194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تهران- شهر بزرگ- شهر کوچک</a:t>
            </a:r>
            <a:endParaRPr kumimoji="0" lang="fa-IR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6FC5-F513-480D-9086-75E771E6FEF9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فروش بالا</a:t>
            </a:r>
            <a:endParaRPr kumimoji="0" lang="fa-IR" sz="2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مطرح شدن و حضور همه جانبه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خرید احساسی افزایش می یابد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ضریب نفوذ در بازار بالا می رود.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7ACA-9D83-4500-B6C4-8DE7759A7D5F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81400"/>
            <a:ext cx="6858000" cy="1905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قیمت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پایین و حاشیه سود پایین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کنترل توزیع کنندگان سخت می شود.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در کوتاه مدت به فروش بیشتر منجر می شود. اما در برخی از محصولات به تصویر آسیب می زند.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20/12/16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51CE-B51A-44DC-ABA2-B3F14A7E1E0C}" type="datetime1">
              <a:rPr lang="en-US" smtClean="0"/>
              <a:t>20/12/16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572E-63C2-48D9-9797-B8799C56615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2579687" y="1752600"/>
            <a:ext cx="4354513" cy="3276600"/>
            <a:chOff x="2922599" y="2500306"/>
            <a:chExt cx="3363913" cy="2428206"/>
          </a:xfrm>
        </p:grpSpPr>
        <p:sp>
          <p:nvSpPr>
            <p:cNvPr id="64515" name="AutoShape 3"/>
            <p:cNvSpPr>
              <a:spLocks noChangeArrowheads="1"/>
            </p:cNvSpPr>
            <p:nvPr/>
          </p:nvSpPr>
          <p:spPr bwMode="auto">
            <a:xfrm>
              <a:off x="2922599" y="3714752"/>
              <a:ext cx="3363913" cy="1213760"/>
            </a:xfrm>
            <a:prstGeom prst="beve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cs typeface="B Zar" pitchFamily="2" charset="-78"/>
                  <a:hlinkClick r:id="rId2" action="ppaction://hlinksldjump"/>
                </a:rPr>
                <a:t>Penetration Pricing</a:t>
              </a:r>
              <a:endParaRPr lang="en-US" sz="2800" b="1" dirty="0">
                <a:cs typeface="B Zar" pitchFamily="2" charset="-78"/>
              </a:endParaRPr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922599" y="2500306"/>
              <a:ext cx="3363913" cy="1213760"/>
            </a:xfrm>
            <a:prstGeom prst="beve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cs typeface="B Zar" pitchFamily="2" charset="-78"/>
                  <a:hlinkClick r:id="rId3" action="ppaction://hlinksldjump"/>
                </a:rPr>
                <a:t>Skimming Pricing </a:t>
              </a:r>
              <a:endParaRPr lang="en-US" sz="2800" b="1" dirty="0">
                <a:cs typeface="B Zar" pitchFamily="2" charset="-78"/>
              </a:endParaRPr>
            </a:p>
          </p:txBody>
        </p:sp>
      </p:grp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2700338" y="287337"/>
            <a:ext cx="4103687" cy="10080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 bwMode="auto">
          <a:xfrm>
            <a:off x="8643966" y="6429396"/>
            <a:ext cx="428628" cy="357190"/>
          </a:xfrm>
          <a:prstGeom prst="actionButtonRetur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553200" y="2171146"/>
            <a:ext cx="1524000" cy="4358276"/>
            <a:chOff x="7358082" y="1611012"/>
            <a:chExt cx="1143008" cy="4246880"/>
          </a:xfrm>
          <a:solidFill>
            <a:srgbClr val="FF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Left Arrow Callout 8"/>
            <p:cNvSpPr/>
            <p:nvPr/>
          </p:nvSpPr>
          <p:spPr bwMode="auto">
            <a:xfrm>
              <a:off x="7358082" y="1611012"/>
              <a:ext cx="1143008" cy="928694"/>
            </a:xfrm>
            <a:prstGeom prst="leftArrowCallout">
              <a:avLst>
                <a:gd name="adj1" fmla="val 33951"/>
                <a:gd name="adj2" fmla="val 35443"/>
                <a:gd name="adj3" fmla="val 30967"/>
                <a:gd name="adj4" fmla="val 6497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B Zar" pitchFamily="2" charset="-78"/>
                </a:rPr>
                <a:t>زمانیکه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</p:txBody>
        </p:sp>
        <p:sp>
          <p:nvSpPr>
            <p:cNvPr id="10" name="Left Arrow Callout 9"/>
            <p:cNvSpPr/>
            <p:nvPr/>
          </p:nvSpPr>
          <p:spPr bwMode="auto">
            <a:xfrm>
              <a:off x="7358082" y="2643182"/>
              <a:ext cx="1143008" cy="928694"/>
            </a:xfrm>
            <a:prstGeom prst="leftArrowCallout">
              <a:avLst>
                <a:gd name="adj1" fmla="val 33951"/>
                <a:gd name="adj2" fmla="val 35443"/>
                <a:gd name="adj3" fmla="val 30967"/>
                <a:gd name="adj4" fmla="val 6497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fa-IR" sz="2000" b="1" dirty="0" smtClean="0">
                <a:cs typeface="B Zar" pitchFamily="2" charset="-78"/>
              </a:endParaRPr>
            </a:p>
            <a:p>
              <a:pPr algn="ctr" rtl="1"/>
              <a:r>
                <a:rPr lang="fa-IR" sz="2000" b="1" dirty="0" smtClean="0">
                  <a:cs typeface="B Zar" pitchFamily="2" charset="-78"/>
                </a:rPr>
                <a:t>زمانیکه </a:t>
              </a:r>
            </a:p>
            <a:p>
              <a:pPr algn="ctr"/>
              <a:endParaRPr lang="en-US" sz="2000" b="1" dirty="0" smtClean="0">
                <a:cs typeface="B Zar" pitchFamily="2" charset="-78"/>
              </a:endParaRPr>
            </a:p>
          </p:txBody>
        </p:sp>
        <p:sp>
          <p:nvSpPr>
            <p:cNvPr id="11" name="Left Arrow Callout 10"/>
            <p:cNvSpPr/>
            <p:nvPr/>
          </p:nvSpPr>
          <p:spPr bwMode="auto">
            <a:xfrm>
              <a:off x="7358082" y="3786190"/>
              <a:ext cx="1143008" cy="928694"/>
            </a:xfrm>
            <a:prstGeom prst="leftArrowCallout">
              <a:avLst>
                <a:gd name="adj1" fmla="val 33951"/>
                <a:gd name="adj2" fmla="val 35443"/>
                <a:gd name="adj3" fmla="val 30967"/>
                <a:gd name="adj4" fmla="val 6497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fa-IR" sz="2000" b="1" dirty="0" smtClean="0">
                <a:cs typeface="B Zar" pitchFamily="2" charset="-78"/>
              </a:endParaRPr>
            </a:p>
            <a:p>
              <a:pPr algn="ctr" rtl="1"/>
              <a:r>
                <a:rPr lang="fa-IR" sz="2000" b="1" dirty="0" smtClean="0">
                  <a:cs typeface="B Zar" pitchFamily="2" charset="-78"/>
                </a:rPr>
                <a:t>زمانیکه </a:t>
              </a:r>
            </a:p>
            <a:p>
              <a:pPr algn="ctr"/>
              <a:endParaRPr lang="en-US" sz="2000" b="1" dirty="0" smtClean="0">
                <a:cs typeface="B Zar" pitchFamily="2" charset="-78"/>
              </a:endParaRPr>
            </a:p>
          </p:txBody>
        </p:sp>
        <p:sp>
          <p:nvSpPr>
            <p:cNvPr id="12" name="Left Arrow Callout 11"/>
            <p:cNvSpPr/>
            <p:nvPr/>
          </p:nvSpPr>
          <p:spPr bwMode="auto">
            <a:xfrm>
              <a:off x="7358082" y="4929198"/>
              <a:ext cx="1143008" cy="928694"/>
            </a:xfrm>
            <a:prstGeom prst="leftArrowCallout">
              <a:avLst>
                <a:gd name="adj1" fmla="val 33951"/>
                <a:gd name="adj2" fmla="val 35443"/>
                <a:gd name="adj3" fmla="val 30967"/>
                <a:gd name="adj4" fmla="val 6497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  <a:p>
              <a:pPr algn="ctr"/>
              <a:r>
                <a:rPr lang="fa-IR" sz="2000" b="1" dirty="0" smtClean="0">
                  <a:cs typeface="B Zar" pitchFamily="2" charset="-78"/>
                </a:rPr>
                <a:t>زمانیکه </a:t>
              </a:r>
              <a:endParaRPr lang="en-US" sz="2000" b="1" dirty="0" smtClean="0"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785786" y="2281222"/>
            <a:ext cx="5786478" cy="4271978"/>
            <a:chOff x="2214546" y="1428736"/>
            <a:chExt cx="5000660" cy="457203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 bwMode="auto">
            <a:xfrm>
              <a:off x="2214546" y="1428736"/>
              <a:ext cx="5000660" cy="857256"/>
            </a:xfrm>
            <a:prstGeom prst="roundRect">
              <a:avLst/>
            </a:prstGeom>
            <a:solidFill>
              <a:srgbClr val="FF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 smtClean="0"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B Zar" pitchFamily="2" charset="-78"/>
                </a:rPr>
                <a:t> طبیعت تقاضا نامطمئن باشد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214546" y="2571744"/>
              <a:ext cx="5000660" cy="857256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 smtClean="0"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b="1" dirty="0" smtClean="0">
                  <a:cs typeface="B Zar" pitchFamily="2" charset="-78"/>
                </a:rPr>
                <a:t> هزینه های زیادی برای تحقیق و توسعه انجام شده است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214546" y="3714752"/>
              <a:ext cx="5000660" cy="1000132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b="1" dirty="0" smtClean="0">
                  <a:cs typeface="B Zar" pitchFamily="2" charset="-78"/>
                </a:rPr>
                <a:t> انتظار داریم رقیبی در آینده نزدیک کالایی مشابه به کالای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B Zar" pitchFamily="2" charset="-78"/>
                </a:rPr>
                <a:t>ما به بازار عرضه کند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214546" y="5000636"/>
              <a:ext cx="5000660" cy="1000132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 smtClean="0">
                <a:cs typeface="B Zar" pitchFamily="2" charset="-78"/>
              </a:endParaRPr>
            </a:p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b="1" dirty="0" smtClean="0">
                  <a:cs typeface="B Zar" pitchFamily="2" charset="-78"/>
                </a:rPr>
                <a:t>کالا آنقدر جدید است که تا رسیدن به دوره بلوغ مدت زمان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b="1" dirty="0" smtClean="0">
                  <a:cs typeface="B Zar" pitchFamily="2" charset="-78"/>
                </a:rPr>
                <a:t>زیادی طول خواهد کشید. </a:t>
              </a:r>
            </a:p>
          </p:txBody>
        </p:sp>
      </p:grp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514600" y="58737"/>
            <a:ext cx="4103687" cy="10080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1600200" y="1524000"/>
            <a:ext cx="4495800" cy="685800"/>
          </a:xfrm>
          <a:prstGeom prst="downArrowCallou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Skimming   Pricing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71C9-4900-4484-90D6-39470D0BD3F7}" type="datetime1">
              <a:rPr lang="en-US" smtClean="0"/>
              <a:t>20/12/16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4E8E-027B-4CB9-9BA2-F80A1DECD6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1688-A268-4288-B79E-2E9C893B5C32}" type="datetime1">
              <a:rPr lang="en-US" smtClean="0"/>
              <a:t>20/12/16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514600" y="134937"/>
            <a:ext cx="4103687" cy="8556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1408804"/>
            <a:ext cx="6400800" cy="2096396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baseline="0" dirty="0" smtClean="0">
                <a:cs typeface="B Zar" pitchFamily="2" charset="-78"/>
              </a:rPr>
              <a:t>بهتر</a:t>
            </a:r>
            <a:r>
              <a:rPr lang="fa-IR" b="1" dirty="0" smtClean="0">
                <a:cs typeface="B Zar" pitchFamily="2" charset="-78"/>
              </a:rPr>
              <a:t> است در ابتدای امر قیمت را بالا وضع کنیم تا پایین. زیرا کاهش </a:t>
            </a:r>
            <a:r>
              <a: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قیمت</a:t>
            </a:r>
            <a:r>
              <a:rPr kumimoji="0" lang="fa-I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 از افزایش قیمت آسانتر به نظر میرسد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baseline="0" dirty="0" smtClean="0">
                <a:cs typeface="B Zar" pitchFamily="2" charset="-78"/>
              </a:rPr>
              <a:t>می توان مشتریان حساس به قیمت را نیز به بازار وارد کرد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dirty="0" smtClean="0">
                <a:cs typeface="B Zar" pitchFamily="2" charset="-78"/>
              </a:rPr>
              <a:t> خیلی وقتها درباره طبیعت منحنی تقاضا مشکوک هستیم.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baseline="0" dirty="0" smtClean="0">
                <a:cs typeface="B Zar" pitchFamily="2" charset="-78"/>
              </a:rPr>
              <a:t>برای</a:t>
            </a:r>
            <a:r>
              <a:rPr lang="fa-IR" b="1" dirty="0" smtClean="0">
                <a:cs typeface="B Zar" pitchFamily="2" charset="-78"/>
              </a:rPr>
              <a:t> شرکتی که از نظر مالی ضعیف است این استراتژی جان تازه ای به شرکت می بخشد</a:t>
            </a:r>
            <a:endParaRPr lang="fa-IR" b="1" baseline="0" dirty="0" smtClean="0">
              <a:cs typeface="B Zar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28800" y="3886200"/>
            <a:ext cx="2211388" cy="2133600"/>
            <a:chOff x="2513012" y="3352800"/>
            <a:chExt cx="2211388" cy="21336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2514601" y="5484812"/>
              <a:ext cx="2209799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1447800" y="4418012"/>
              <a:ext cx="213201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2514600" y="4114800"/>
              <a:ext cx="167640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4152900" y="4152900"/>
              <a:ext cx="3810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418012" y="3886200"/>
            <a:ext cx="2211388" cy="2133600"/>
            <a:chOff x="2513012" y="3352800"/>
            <a:chExt cx="2211388" cy="21336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2514601" y="5484812"/>
              <a:ext cx="2209799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1447800" y="4418012"/>
              <a:ext cx="213201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2514600" y="4570412"/>
              <a:ext cx="167640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152900" y="4152900"/>
              <a:ext cx="45720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Multiply 37"/>
          <p:cNvSpPr/>
          <p:nvPr/>
        </p:nvSpPr>
        <p:spPr>
          <a:xfrm>
            <a:off x="4114800" y="3505200"/>
            <a:ext cx="2743200" cy="3276600"/>
          </a:xfrm>
          <a:prstGeom prst="mathMultiply">
            <a:avLst>
              <a:gd name="adj1" fmla="val 22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5DA4-CC30-4CF9-BD0B-74DAD6525DC7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4E8E-027B-4CB9-9BA2-F80A1DECD6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14600" y="134937"/>
            <a:ext cx="4103687" cy="8556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000" y="4038600"/>
            <a:ext cx="6400800" cy="838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baseline="0" dirty="0" smtClean="0">
                <a:cs typeface="B Zar" pitchFamily="2" charset="-78"/>
              </a:rPr>
              <a:t>بسیاری از محصولات الکترونیکی نظیر تلویزیون،</a:t>
            </a:r>
            <a:r>
              <a:rPr lang="fa-IR" b="1" dirty="0" smtClean="0">
                <a:cs typeface="B Zar" pitchFamily="2" charset="-78"/>
              </a:rPr>
              <a:t> دوربین ها، گوشی ها،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لوازم آشپزخانه و ...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1397000"/>
          <a:ext cx="6248400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برای محصولات دارویی پیشرفته این استراتژی بسیار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 مناسب به نظر می رسد. 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20$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در سال 1942 قیمت یک شیشه پنسیلین 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2$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تا سال 1944 قیمت یک شیشه پنسیلین </a:t>
                      </a:r>
                      <a:endParaRPr lang="en-US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Zar" pitchFamily="2" charset="-78"/>
                        </a:rPr>
                        <a:t>چند سنت </a:t>
                      </a:r>
                      <a:endParaRPr lang="en-US" dirty="0"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تا سال 1949 قیمت یک شیشه پنسیلین </a:t>
                      </a:r>
                      <a:endParaRPr lang="en-US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Zar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6769-EAA1-46FA-8BFA-59711BDE3592}" type="datetime1">
              <a:rPr lang="en-US" smtClean="0"/>
              <a:t>20/12/16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4E8E-027B-4CB9-9BA2-F80A1DECD6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14600" y="134937"/>
            <a:ext cx="4103687" cy="855663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جدید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000" y="3886200"/>
            <a:ext cx="6400800" cy="838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b="1" baseline="0" dirty="0" smtClean="0">
                <a:cs typeface="B Zar" pitchFamily="2" charset="-78"/>
              </a:rPr>
              <a:t>قانون سرانگشتی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>3 تا 4 برابر بهای تمام شده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1397000"/>
          <a:ext cx="6248400" cy="21996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13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اینکه قیمت چقدر باید بالا باشد به دو عامل بستگی دارد: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زود 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زمان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 احتمالی ورود رقیب به بازار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دیر 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پایین 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کشش قیمتی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 تقاضا</a:t>
                      </a:r>
                      <a:endParaRPr lang="en-US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بالا</a:t>
                      </a:r>
                      <a:endParaRPr lang="en-US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1711</Words>
  <Application>Microsoft Office PowerPoint</Application>
  <PresentationFormat>On-screen Show (4:3)</PresentationFormat>
  <Paragraphs>509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B Nazanin</vt:lpstr>
      <vt:lpstr>B Titr</vt:lpstr>
      <vt:lpstr>B Zar</vt:lpstr>
      <vt:lpstr>Calibri</vt:lpstr>
      <vt:lpstr>Times New Roman</vt:lpstr>
      <vt:lpstr>Wingdings</vt:lpstr>
      <vt:lpstr>Zar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Persiansoft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ايزد يكتا</dc:title>
  <dc:creator>tam_system</dc:creator>
  <cp:lastModifiedBy>Nader Gharibnavaz</cp:lastModifiedBy>
  <cp:revision>241</cp:revision>
  <dcterms:created xsi:type="dcterms:W3CDTF">2004-05-10T04:43:44Z</dcterms:created>
  <dcterms:modified xsi:type="dcterms:W3CDTF">2020-12-16T18:36:08Z</dcterms:modified>
</cp:coreProperties>
</file>