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36"/>
  </p:notesMasterIdLst>
  <p:sldIdLst>
    <p:sldId id="257" r:id="rId2"/>
    <p:sldId id="367" r:id="rId3"/>
    <p:sldId id="278" r:id="rId4"/>
    <p:sldId id="279" r:id="rId5"/>
    <p:sldId id="357" r:id="rId6"/>
    <p:sldId id="297" r:id="rId7"/>
    <p:sldId id="358" r:id="rId8"/>
    <p:sldId id="340" r:id="rId9"/>
    <p:sldId id="368" r:id="rId10"/>
    <p:sldId id="343" r:id="rId11"/>
    <p:sldId id="369" r:id="rId12"/>
    <p:sldId id="348" r:id="rId13"/>
    <p:sldId id="298" r:id="rId14"/>
    <p:sldId id="359" r:id="rId15"/>
    <p:sldId id="300" r:id="rId16"/>
    <p:sldId id="307" r:id="rId17"/>
    <p:sldId id="406" r:id="rId18"/>
    <p:sldId id="323" r:id="rId19"/>
    <p:sldId id="366" r:id="rId20"/>
    <p:sldId id="363" r:id="rId21"/>
    <p:sldId id="405" r:id="rId22"/>
    <p:sldId id="374" r:id="rId23"/>
    <p:sldId id="325" r:id="rId24"/>
    <p:sldId id="371" r:id="rId25"/>
    <p:sldId id="328" r:id="rId26"/>
    <p:sldId id="382" r:id="rId27"/>
    <p:sldId id="360" r:id="rId28"/>
    <p:sldId id="361" r:id="rId29"/>
    <p:sldId id="370" r:id="rId30"/>
    <p:sldId id="407" r:id="rId31"/>
    <p:sldId id="333" r:id="rId32"/>
    <p:sldId id="335" r:id="rId33"/>
    <p:sldId id="336" r:id="rId34"/>
    <p:sldId id="338" r:id="rId3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9AB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5" d="100"/>
          <a:sy n="85" d="100"/>
        </p:scale>
        <p:origin x="66" y="3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474962-164F-4C7F-B534-88294C2EDFF3}" type="datetimeFigureOut">
              <a:rPr lang="en-US" smtClean="0"/>
              <a:t>8/30/2023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93674F-EBD6-4454-87CD-272D18A370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5400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93674F-EBD6-4454-87CD-272D18A3707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6665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6D8E8-0CA8-4D42-81AC-83F3DAF35D46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09146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93674F-EBD6-4454-87CD-272D18A3707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4827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6D8E8-0CA8-4D42-81AC-83F3DAF35D46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09146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6D8E8-0CA8-4D42-81AC-83F3DAF35D46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09146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6D8E8-0CA8-4D42-81AC-83F3DAF35D46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2630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6D8E8-0CA8-4D42-81AC-83F3DAF35D46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53072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6D8E8-0CA8-4D42-81AC-83F3DAF35D46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1147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6D8E8-0CA8-4D42-81AC-83F3DAF35D46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64260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6D8E8-0CA8-4D42-81AC-83F3DAF35D46}" type="slidenum">
              <a:rPr lang="en-US" smtClean="0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091463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6D8E8-0CA8-4D42-81AC-83F3DAF35D46}" type="slidenum">
              <a:rPr lang="en-US" smtClean="0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16081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93674F-EBD6-4454-87CD-272D18A3707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40001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6D8E8-0CA8-4D42-81AC-83F3DAF35D46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91463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6D8E8-0CA8-4D42-81AC-83F3DAF35D46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54612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6D8E8-0CA8-4D42-81AC-83F3DAF35D46}" type="slidenum">
              <a:rPr lang="en-US" smtClean="0">
                <a:solidFill>
                  <a:prstClr val="black"/>
                </a:solidFill>
              </a:rPr>
              <a:pPr/>
              <a:t>34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09146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93674F-EBD6-4454-87CD-272D18A3707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4938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93674F-EBD6-4454-87CD-272D18A3707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7558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93674F-EBD6-4454-87CD-272D18A3707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4938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93674F-EBD6-4454-87CD-272D18A3707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8030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93674F-EBD6-4454-87CD-272D18A3707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2102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6D8E8-0CA8-4D42-81AC-83F3DAF35D46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09146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6D8E8-0CA8-4D42-81AC-83F3DAF35D46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13301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AC7A3-21B0-4883-93DF-A5C5370A5513}" type="datetime1">
              <a:rPr lang="en-US" smtClean="0"/>
              <a:t>8/30/2023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9C4FA-1157-48B0-B746-32175F7AF1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5952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8E5F1-805A-4511-9701-4CFACB5B4DAE}" type="datetime1">
              <a:rPr lang="en-US" smtClean="0"/>
              <a:t>8/30/2023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9C4FA-1157-48B0-B746-32175F7AF1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2965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D3377-80F0-45B0-9BA2-DB5F8ADA51FD}" type="datetime1">
              <a:rPr lang="en-US" smtClean="0"/>
              <a:t>8/30/2023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9C4FA-1157-48B0-B746-32175F7AF1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1674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866B2-D687-497E-8F82-F1FECBDA2AFF}" type="datetime1">
              <a:rPr lang="en-US" smtClean="0"/>
              <a:t>8/30/2023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9C4FA-1157-48B0-B746-32175F7AF1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9949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5C05D-DD9E-4D17-A868-CB4752EF4D0A}" type="datetime1">
              <a:rPr lang="en-US" smtClean="0"/>
              <a:t>8/30/2023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9C4FA-1157-48B0-B746-32175F7AF1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3504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C1AE2-8086-4EEC-B967-ECE4B6C66329}" type="datetime1">
              <a:rPr lang="en-US" smtClean="0"/>
              <a:t>8/30/2023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9C4FA-1157-48B0-B746-32175F7AF1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6118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BA5FA-316D-4E1C-A7F4-27F7477BB8C4}" type="datetime1">
              <a:rPr lang="en-US" smtClean="0"/>
              <a:t>8/30/2023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9C4FA-1157-48B0-B746-32175F7AF1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704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4B8AB-CC4B-4ADE-95F9-18A9691FBB70}" type="datetime1">
              <a:rPr lang="en-US" smtClean="0"/>
              <a:t>8/30/2023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9C4FA-1157-48B0-B746-32175F7AF1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1413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4A70A-8E8C-4C84-BA6E-42095D04AA5D}" type="datetime1">
              <a:rPr lang="en-US" smtClean="0"/>
              <a:t>8/30/2023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9C4FA-1157-48B0-B746-32175F7AF1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5781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C63C-A890-4D6A-9922-AB8A65320454}" type="datetime1">
              <a:rPr lang="en-US" smtClean="0"/>
              <a:t>8/30/2023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9C4FA-1157-48B0-B746-32175F7AF1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3525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0C381-F10E-45C7-89F6-7383C17E715E}" type="datetime1">
              <a:rPr lang="en-US" smtClean="0"/>
              <a:t>8/30/2023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9C4FA-1157-48B0-B746-32175F7AF1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2230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7CCE51-A6A7-468E-B35B-A721D26B8AB6}" type="datetime1">
              <a:rPr lang="en-US" smtClean="0"/>
              <a:t>8/30/2023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79C4FA-1157-48B0-B746-32175F7AF1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941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hdr="0" dt="0"/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hyperlink" Target="The%20seven%20types%20of%20waste%20-%20Explanation%20Part%202%20EN.flv" TargetMode="Externa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hyperlink" Target="../vid/The%20seven%20types%20of%20waste%20-%20Explanation%20Part%202%20EN.flv" TargetMode="Externa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openxmlformats.org/officeDocument/2006/relationships/image" Target="../media/image8.png"/><Relationship Id="rId7" Type="http://schemas.microsoft.com/office/2007/relationships/hdphoto" Target="../media/hdphoto2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jpg"/><Relationship Id="rId4" Type="http://schemas.microsoft.com/office/2007/relationships/hdphoto" Target="../media/hdphoto1.wdp"/><Relationship Id="rId9" Type="http://schemas.openxmlformats.org/officeDocument/2006/relationships/image" Target="../media/image2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jp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microsoft.com/office/2007/relationships/hdphoto" Target="../media/hdphoto1.wdp"/><Relationship Id="rId7" Type="http://schemas.openxmlformats.org/officeDocument/2006/relationships/image" Target="../media/image2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6" Type="http://schemas.microsoft.com/office/2007/relationships/hdphoto" Target="../media/hdphoto3.wdp"/><Relationship Id="rId5" Type="http://schemas.openxmlformats.org/officeDocument/2006/relationships/image" Target="../media/image25.png"/><Relationship Id="rId10" Type="http://schemas.microsoft.com/office/2007/relationships/hdphoto" Target="../media/hdphoto5.wdp"/><Relationship Id="rId4" Type="http://schemas.openxmlformats.org/officeDocument/2006/relationships/image" Target="../media/image24.jpeg"/><Relationship Id="rId9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jpeg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hyperlink" Target="2011%20ONE%20PIECE%20FLOW%20versus%20BATCH%20PRODUCTION%20-%20Lean%20Manufacturing.mp4" TargetMode="External"/><Relationship Id="rId4" Type="http://schemas.openxmlformats.org/officeDocument/2006/relationships/hyperlink" Target="../vid/2011%20ONE%20PIECE%20FLOW%20versus%20BATCH%20PRODUCTION%20-%20Lean%20Manufacturing.mp4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3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hyperlink" Target="Manufacturing%20Lean%20Waste-%20Motion.mp4" TargetMode="External"/><Relationship Id="rId4" Type="http://schemas.openxmlformats.org/officeDocument/2006/relationships/hyperlink" Target="../vid/2011%20ONE%20PIECE%20FLOW%20versus%20BATCH%20PRODUCTION%20-%20Lean%20Manufacturing.mp4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jpg"/><Relationship Id="rId4" Type="http://schemas.microsoft.com/office/2007/relationships/hdphoto" Target="../media/hdphoto1.wdp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hyperlink" Target="Four%20Principles%20Lean%20Management.mp4" TargetMode="External"/><Relationship Id="rId5" Type="http://schemas.openxmlformats.org/officeDocument/2006/relationships/hyperlink" Target="../vid/Toyota%20JIT%20Concept.flv" TargetMode="External"/><Relationship Id="rId4" Type="http://schemas.openxmlformats.org/officeDocument/2006/relationships/image" Target="../media/image4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Relationship Id="rId5" Type="http://schemas.openxmlformats.org/officeDocument/2006/relationships/hyperlink" Target="Lean%20in%20Administration.mp4" TargetMode="External"/><Relationship Id="rId4" Type="http://schemas.openxmlformats.org/officeDocument/2006/relationships/hyperlink" Target="../vid/Toyota%20JIT%20Concept.flv" TargetMode="Externa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g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jpeg"/><Relationship Id="rId5" Type="http://schemas.openxmlformats.org/officeDocument/2006/relationships/image" Target="../media/image29.jpeg"/><Relationship Id="rId4" Type="http://schemas.microsoft.com/office/2007/relationships/hdphoto" Target="../media/hdphoto1.wdp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6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png"/><Relationship Id="rId4" Type="http://schemas.microsoft.com/office/2007/relationships/hdphoto" Target="../media/hdphoto1.wdp"/><Relationship Id="rId9" Type="http://schemas.openxmlformats.org/officeDocument/2006/relationships/image" Target="../media/image51.png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hyperlink" Target="../vids/Lean%20Management%20-%20Get%20Lean%20in%2090%20Seconds%20-%20YouTube.mp4" TargetMode="Externa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11" Type="http://schemas.openxmlformats.org/officeDocument/2006/relationships/image" Target="../media/image16.jpeg"/><Relationship Id="rId5" Type="http://schemas.openxmlformats.org/officeDocument/2006/relationships/image" Target="../media/image10.jpeg"/><Relationship Id="rId10" Type="http://schemas.openxmlformats.org/officeDocument/2006/relationships/image" Target="../media/image15.jpeg"/><Relationship Id="rId4" Type="http://schemas.microsoft.com/office/2007/relationships/hdphoto" Target="../media/hdphoto1.wdp"/><Relationship Id="rId9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580" y="260648"/>
            <a:ext cx="8304840" cy="6192688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172400" y="6453336"/>
            <a:ext cx="723800" cy="160784"/>
          </a:xfrm>
        </p:spPr>
        <p:txBody>
          <a:bodyPr/>
          <a:lstStyle/>
          <a:p>
            <a:fld id="{E279C4FA-1157-48B0-B746-32175F7AF140}" type="slidenum">
              <a:rPr lang="en-US" sz="2000" smtClean="0"/>
              <a:t>1</a:t>
            </a:fld>
            <a:endParaRPr lang="en-US" sz="2000" dirty="0"/>
          </a:p>
        </p:txBody>
      </p:sp>
      <p:sp>
        <p:nvSpPr>
          <p:cNvPr id="6" name="Title 1"/>
          <p:cNvSpPr txBox="1">
            <a:spLocks noChangeAspect="1"/>
          </p:cNvSpPr>
          <p:nvPr/>
        </p:nvSpPr>
        <p:spPr>
          <a:xfrm>
            <a:off x="899592" y="729986"/>
            <a:ext cx="7543800" cy="2627006"/>
          </a:xfrm>
          <a:prstGeom prst="rect">
            <a:avLst/>
          </a:prstGeom>
          <a:noFill/>
        </p:spPr>
        <p:txBody>
          <a:bodyPr vert="horz" lIns="91440" tIns="216000" rIns="91440" bIns="252000" rtlCol="0" anchor="b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rtl="1">
              <a:spcAft>
                <a:spcPts val="2400"/>
              </a:spcAft>
            </a:pPr>
            <a:r>
              <a:rPr lang="fa-IR" sz="6000" dirty="0">
                <a:solidFill>
                  <a:schemeClr val="accent3"/>
                </a:solidFill>
                <a:effectLst/>
                <a:latin typeface="+mn-lt"/>
                <a:cs typeface="B Titr" panose="00000700000000000000" pitchFamily="2" charset="-78"/>
              </a:rPr>
              <a:t>تفکر ناب:</a:t>
            </a:r>
          </a:p>
          <a:p>
            <a:pPr algn="ctr" rtl="1">
              <a:spcAft>
                <a:spcPts val="2400"/>
              </a:spcAft>
            </a:pPr>
            <a:r>
              <a:rPr lang="fa-IR" sz="6000" dirty="0">
                <a:solidFill>
                  <a:schemeClr val="accent3"/>
                </a:solidFill>
                <a:effectLst/>
                <a:latin typeface="+mn-lt"/>
                <a:cs typeface="B Titr" panose="00000700000000000000" pitchFamily="2" charset="-78"/>
              </a:rPr>
              <a:t>مفاهیم اصلی </a:t>
            </a:r>
            <a:endParaRPr lang="en-US" sz="5400" dirty="0">
              <a:solidFill>
                <a:schemeClr val="accent3"/>
              </a:solidFill>
              <a:effectLst/>
              <a:latin typeface="+mn-lt"/>
              <a:cs typeface="B Titr" panose="00000700000000000000" pitchFamily="2" charset="-78"/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728092" y="4765213"/>
            <a:ext cx="2331740" cy="1124475"/>
          </a:xfrm>
          <a:prstGeom prst="rect">
            <a:avLst/>
          </a:prstGeom>
          <a:noFill/>
        </p:spPr>
        <p:txBody>
          <a:bodyPr vert="horz" wrap="square" lIns="288000" tIns="252000" rIns="288000" bIns="252000" rtlCol="0" anchor="ctr">
            <a:spAutoFit/>
          </a:bodyPr>
          <a:lstStyle>
            <a:lvl1pPr marL="274320" indent="-256032" algn="l" defTabSz="914400" rtl="0" eaLnBrk="1" latinLnBrk="0" hangingPunct="1">
              <a:spcBef>
                <a:spcPct val="20000"/>
              </a:spcBef>
              <a:spcAft>
                <a:spcPts val="0"/>
              </a:spcAft>
              <a:buSzPct val="60000"/>
              <a:buFont typeface="Wingdings" pitchFamily="2" charset="2"/>
              <a:buChar char=""/>
              <a:defRPr sz="21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400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058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7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4592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196596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2402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2514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28346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algn="r" rtl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fa-IR" sz="2000" dirty="0">
                <a:effectLst/>
                <a:cs typeface="B Mitra" panose="00000400000000000000" pitchFamily="2" charset="-78"/>
              </a:rPr>
              <a:t>کاظم موتابیان</a:t>
            </a:r>
          </a:p>
          <a:p>
            <a:pPr algn="r" rtl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fa-IR" sz="2000" dirty="0">
                <a:solidFill>
                  <a:srgbClr val="7030A0"/>
                </a:solidFill>
                <a:effectLst/>
                <a:cs typeface="B Mitra" panose="00000400000000000000" pitchFamily="2" charset="-78"/>
              </a:rPr>
              <a:t>موسسه ناب اندیشان </a:t>
            </a:r>
          </a:p>
        </p:txBody>
      </p:sp>
    </p:spTree>
    <p:extLst>
      <p:ext uri="{BB962C8B-B14F-4D97-AF65-F5344CB8AC3E}">
        <p14:creationId xmlns:p14="http://schemas.microsoft.com/office/powerpoint/2010/main" val="525327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  <a14:imgEffect>
                      <a14:brightnessContrast bright="25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580" y="260648"/>
            <a:ext cx="8304840" cy="619268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3690" y="282693"/>
            <a:ext cx="5001690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fa-IR" sz="3800" b="1" dirty="0">
                <a:solidFill>
                  <a:srgbClr val="FFC000"/>
                </a:solidFill>
                <a:cs typeface="B Titr" panose="00000700000000000000" pitchFamily="2" charset="-78"/>
              </a:rPr>
              <a:t>انواع اتلاف در تولید چیست؟</a:t>
            </a:r>
            <a:endParaRPr lang="en-US" sz="3800" b="1" dirty="0">
              <a:solidFill>
                <a:srgbClr val="FFC000"/>
              </a:solidFill>
              <a:cs typeface="B Titr" panose="00000700000000000000" pitchFamily="2" charset="-78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70CC2-10D4-4C4F-9697-CD62CFAC7DF8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10</a:t>
            </a:fld>
            <a:endParaRPr lang="en-US" dirty="0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323528" y="1200211"/>
            <a:ext cx="8495820" cy="47474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  <a:flatTx/>
          </a:bodyPr>
          <a:lstStyle/>
          <a:p>
            <a:pPr marL="457200" indent="-457200" algn="just" rtl="1">
              <a:lnSpc>
                <a:spcPts val="3500"/>
              </a:lnSpc>
              <a:spcAft>
                <a:spcPts val="800"/>
              </a:spcAft>
              <a:buClr>
                <a:schemeClr val="accent3"/>
              </a:buClr>
              <a:buSzPct val="98000"/>
              <a:buFont typeface="Arial" panose="020B0604020202020204" pitchFamily="34" charset="0"/>
              <a:buChar char="•"/>
              <a:tabLst>
                <a:tab pos="144463" algn="l"/>
              </a:tabLst>
              <a:defRPr/>
            </a:pPr>
            <a:r>
              <a:rPr lang="fa-IR" sz="2000" b="1" dirty="0">
                <a:solidFill>
                  <a:schemeClr val="accent3"/>
                </a:solidFill>
                <a:cs typeface="B Mitra" pitchFamily="2" charset="-78"/>
              </a:rPr>
              <a:t>اضافه‌ توليد:  </a:t>
            </a:r>
            <a:r>
              <a:rPr lang="fa-IR" sz="2500" dirty="0">
                <a:cs typeface="B Mitra" pitchFamily="2" charset="-78"/>
              </a:rPr>
              <a:t>توليد پيشاپيش‌ آنچه‌ فرآيند بعدي‌ يا مشتري‌ واقعاً نياز دارد. </a:t>
            </a:r>
          </a:p>
          <a:p>
            <a:pPr marL="457200" indent="-457200" algn="just" rtl="1">
              <a:lnSpc>
                <a:spcPts val="3500"/>
              </a:lnSpc>
              <a:spcAft>
                <a:spcPts val="800"/>
              </a:spcAft>
              <a:buClr>
                <a:schemeClr val="accent3"/>
              </a:buClr>
              <a:buSzPct val="98000"/>
              <a:buFont typeface="Arial" panose="020B0604020202020204" pitchFamily="34" charset="0"/>
              <a:buChar char="•"/>
              <a:tabLst>
                <a:tab pos="144463" algn="l"/>
              </a:tabLst>
              <a:defRPr/>
            </a:pPr>
            <a:r>
              <a:rPr lang="fa-IR" sz="2500" dirty="0">
                <a:solidFill>
                  <a:schemeClr val="accent3"/>
                </a:solidFill>
                <a:cs typeface="B Mitra" pitchFamily="2" charset="-78"/>
              </a:rPr>
              <a:t> </a:t>
            </a:r>
            <a:r>
              <a:rPr lang="fa-IR" sz="2000" b="1" dirty="0">
                <a:solidFill>
                  <a:schemeClr val="accent3"/>
                </a:solidFill>
                <a:cs typeface="B Mitra" pitchFamily="2" charset="-78"/>
              </a:rPr>
              <a:t>انتظار:  </a:t>
            </a:r>
            <a:r>
              <a:rPr lang="fa-IR" sz="2500" dirty="0">
                <a:cs typeface="B Mitra" pitchFamily="2" charset="-78"/>
              </a:rPr>
              <a:t>بيكار ماندن‌ اپراتورها و تجهيزات به‌ هنگام‌ تبديل‌ ماشين‌ها، خرابي‌ تجهيزات‌ </a:t>
            </a:r>
          </a:p>
          <a:p>
            <a:pPr marL="457200" indent="-457200" algn="just" rtl="1">
              <a:lnSpc>
                <a:spcPts val="3500"/>
              </a:lnSpc>
              <a:spcAft>
                <a:spcPts val="800"/>
              </a:spcAft>
              <a:buClr>
                <a:schemeClr val="accent3"/>
              </a:buClr>
              <a:buSzPct val="98000"/>
              <a:buFont typeface="Arial" panose="020B0604020202020204" pitchFamily="34" charset="0"/>
              <a:buChar char="•"/>
              <a:tabLst>
                <a:tab pos="144463" algn="l"/>
              </a:tabLst>
              <a:defRPr/>
            </a:pPr>
            <a:r>
              <a:rPr lang="fa-IR" sz="2000" b="1" dirty="0">
                <a:solidFill>
                  <a:schemeClr val="accent3"/>
                </a:solidFill>
                <a:cs typeface="B Mitra" pitchFamily="2" charset="-78"/>
              </a:rPr>
              <a:t>نقل‌ و انتقال‌:  </a:t>
            </a:r>
            <a:r>
              <a:rPr lang="fa-IR" sz="2500" dirty="0">
                <a:cs typeface="B Mitra" pitchFamily="2" charset="-78"/>
              </a:rPr>
              <a:t>نقل و انتقال‌ قطعات‌ و محصولات‌.</a:t>
            </a:r>
          </a:p>
          <a:p>
            <a:pPr marL="457200" indent="-457200" algn="just" rtl="1">
              <a:lnSpc>
                <a:spcPts val="3500"/>
              </a:lnSpc>
              <a:spcAft>
                <a:spcPts val="800"/>
              </a:spcAft>
              <a:buClr>
                <a:schemeClr val="accent3"/>
              </a:buClr>
              <a:buSzPct val="98000"/>
              <a:buFont typeface="Arial" panose="020B0604020202020204" pitchFamily="34" charset="0"/>
              <a:buChar char="•"/>
              <a:tabLst>
                <a:tab pos="144463" algn="l"/>
              </a:tabLst>
              <a:defRPr/>
            </a:pPr>
            <a:r>
              <a:rPr lang="fa-IR" sz="2000" b="1" dirty="0">
                <a:solidFill>
                  <a:schemeClr val="accent3"/>
                </a:solidFill>
                <a:cs typeface="B Mitra" pitchFamily="2" charset="-78"/>
              </a:rPr>
              <a:t>پردازش اضافي ‌:  </a:t>
            </a:r>
            <a:r>
              <a:rPr lang="fa-IR" sz="2500" dirty="0">
                <a:cs typeface="B Mitra" pitchFamily="2" charset="-78"/>
              </a:rPr>
              <a:t>انجام‌ پردازش‌هاي‌ غيرضروري‌ و اضافی قابل حذف.</a:t>
            </a:r>
            <a:endParaRPr lang="en-US" sz="2500" dirty="0">
              <a:cs typeface="B Mitra" pitchFamily="2" charset="-78"/>
            </a:endParaRPr>
          </a:p>
          <a:p>
            <a:pPr marL="457200" indent="-457200" algn="just" rtl="1">
              <a:lnSpc>
                <a:spcPts val="3500"/>
              </a:lnSpc>
              <a:spcAft>
                <a:spcPts val="800"/>
              </a:spcAft>
              <a:buClr>
                <a:schemeClr val="accent3"/>
              </a:buClr>
              <a:buSzPct val="98000"/>
              <a:buFont typeface="Arial" panose="020B0604020202020204" pitchFamily="34" charset="0"/>
              <a:buChar char="•"/>
              <a:tabLst>
                <a:tab pos="144463" algn="l"/>
              </a:tabLst>
              <a:defRPr/>
            </a:pPr>
            <a:r>
              <a:rPr lang="fa-IR" sz="2000" b="1" dirty="0">
                <a:solidFill>
                  <a:schemeClr val="accent3"/>
                </a:solidFill>
                <a:cs typeface="B Mitra" pitchFamily="2" charset="-78"/>
              </a:rPr>
              <a:t>ذخائر‌:  </a:t>
            </a:r>
            <a:r>
              <a:rPr lang="fa-IR" sz="2500" dirty="0">
                <a:cs typeface="B Mitra" pitchFamily="2" charset="-78"/>
              </a:rPr>
              <a:t>نگاهداري‌ مواد اوليه، قطعات در جريان ساخت، تجهيزات اضافي، نيروي کار اضافي، فضای اضافی، اضافه کار .</a:t>
            </a:r>
          </a:p>
          <a:p>
            <a:pPr marL="457200" indent="-457200" algn="just" rtl="1">
              <a:lnSpc>
                <a:spcPts val="3500"/>
              </a:lnSpc>
              <a:spcAft>
                <a:spcPts val="800"/>
              </a:spcAft>
              <a:buClr>
                <a:schemeClr val="accent3"/>
              </a:buClr>
              <a:buSzPct val="98000"/>
              <a:buFont typeface="Arial" panose="020B0604020202020204" pitchFamily="34" charset="0"/>
              <a:buChar char="•"/>
              <a:tabLst>
                <a:tab pos="144463" algn="l"/>
              </a:tabLst>
              <a:defRPr/>
            </a:pPr>
            <a:r>
              <a:rPr lang="fa-IR" sz="2000" b="1" dirty="0">
                <a:solidFill>
                  <a:schemeClr val="accent3"/>
                </a:solidFill>
                <a:cs typeface="B Mitra" pitchFamily="2" charset="-78"/>
              </a:rPr>
              <a:t>حركات‌ نالازم:  </a:t>
            </a:r>
            <a:r>
              <a:rPr lang="fa-IR" sz="2500" dirty="0">
                <a:cs typeface="B Mitra" pitchFamily="2" charset="-78"/>
              </a:rPr>
              <a:t>حركات‌ خسته‌‌كننده‌ يا غير‌ضروروي‌ اپراتورها مانند جستجو براي‌ قطعات‌، ابزارها و ... </a:t>
            </a:r>
          </a:p>
          <a:p>
            <a:pPr marL="457200" indent="-457200" algn="just" rtl="1">
              <a:lnSpc>
                <a:spcPts val="3500"/>
              </a:lnSpc>
              <a:spcAft>
                <a:spcPts val="800"/>
              </a:spcAft>
              <a:buClr>
                <a:schemeClr val="accent3"/>
              </a:buClr>
              <a:buSzPct val="98000"/>
              <a:buFont typeface="Arial" panose="020B0604020202020204" pitchFamily="34" charset="0"/>
              <a:buChar char="•"/>
              <a:tabLst>
                <a:tab pos="144463" algn="l"/>
              </a:tabLst>
              <a:defRPr/>
            </a:pPr>
            <a:r>
              <a:rPr lang="fa-IR" sz="2000" b="1" dirty="0">
                <a:solidFill>
                  <a:schemeClr val="accent3"/>
                </a:solidFill>
                <a:cs typeface="B Mitra" pitchFamily="2" charset="-78"/>
              </a:rPr>
              <a:t>عیوب‌:  </a:t>
            </a:r>
            <a:r>
              <a:rPr lang="fa-IR" sz="2500" dirty="0">
                <a:cs typeface="B Mitra" pitchFamily="2" charset="-78"/>
              </a:rPr>
              <a:t>بازرسي‌، دوباره‌كاري‌ و ضايع‌سازي‌ (دورريختن‌).</a:t>
            </a:r>
          </a:p>
        </p:txBody>
      </p:sp>
      <p:sp>
        <p:nvSpPr>
          <p:cNvPr id="8" name="Isosceles Triangle 7"/>
          <p:cNvSpPr/>
          <p:nvPr/>
        </p:nvSpPr>
        <p:spPr>
          <a:xfrm rot="5400000">
            <a:off x="106680" y="243840"/>
            <a:ext cx="365760" cy="182880"/>
          </a:xfrm>
          <a:prstGeom prst="triangl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107504" y="6165304"/>
            <a:ext cx="1568252" cy="479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2pPr>
            <a:lvl3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3pPr>
            <a:lvl4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4pPr>
            <a:lvl5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5pPr>
            <a:lvl6pPr marL="457200"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6pPr>
            <a:lvl7pPr marL="914400"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7pPr>
            <a:lvl8pPr marL="1371600"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8pPr>
            <a:lvl9pPr marL="1828800"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r">
              <a:spcBef>
                <a:spcPct val="5000"/>
              </a:spcBef>
              <a:spcAft>
                <a:spcPct val="5000"/>
              </a:spcAft>
            </a:pPr>
            <a:r>
              <a:rPr lang="fa-IR" altLang="en-US" sz="1800" b="1" dirty="0">
                <a:solidFill>
                  <a:srgbClr val="00B0F0"/>
                </a:solidFill>
                <a:cs typeface="B Mitra" pitchFamily="2" charset="-78"/>
                <a:hlinkClick r:id="rId5" action="ppaction://hlinkfile"/>
              </a:rPr>
              <a:t>فیلم هفت اتلاف</a:t>
            </a:r>
            <a:endParaRPr lang="en-US" altLang="en-US" sz="1800" dirty="0">
              <a:solidFill>
                <a:srgbClr val="00B0F0"/>
              </a:solidFill>
              <a:cs typeface="B Mitra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147583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  <a14:imgEffect>
                      <a14:brightnessContrast bright="25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580" y="260648"/>
            <a:ext cx="8304840" cy="619268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365381" y="282693"/>
            <a:ext cx="5379999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fa-IR" sz="3800" b="1" dirty="0">
                <a:solidFill>
                  <a:srgbClr val="FFC000"/>
                </a:solidFill>
                <a:cs typeface="B Titr" panose="00000700000000000000" pitchFamily="2" charset="-78"/>
              </a:rPr>
              <a:t>انواع اتلاف در خدمات چیست؟</a:t>
            </a:r>
            <a:endParaRPr lang="en-US" sz="3800" b="1" dirty="0">
              <a:solidFill>
                <a:srgbClr val="FFC000"/>
              </a:solidFill>
              <a:cs typeface="B Titr" panose="00000700000000000000" pitchFamily="2" charset="-78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70CC2-10D4-4C4F-9697-CD62CFAC7DF8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11</a:t>
            </a:fld>
            <a:endParaRPr lang="en-US" dirty="0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8" name="Isosceles Triangle 7"/>
          <p:cNvSpPr/>
          <p:nvPr/>
        </p:nvSpPr>
        <p:spPr>
          <a:xfrm rot="5400000">
            <a:off x="106680" y="243840"/>
            <a:ext cx="365760" cy="182880"/>
          </a:xfrm>
          <a:prstGeom prst="triangl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10" name="Rectangle 2">
            <a:hlinkClick r:id="rId5" action="ppaction://hlinkfile"/>
          </p:cNvPr>
          <p:cNvSpPr txBox="1">
            <a:spLocks noChangeArrowheads="1"/>
          </p:cNvSpPr>
          <p:nvPr/>
        </p:nvSpPr>
        <p:spPr bwMode="auto">
          <a:xfrm>
            <a:off x="107504" y="6165304"/>
            <a:ext cx="1568252" cy="479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2pPr>
            <a:lvl3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3pPr>
            <a:lvl4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4pPr>
            <a:lvl5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5pPr>
            <a:lvl6pPr marL="457200"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6pPr>
            <a:lvl7pPr marL="914400"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7pPr>
            <a:lvl8pPr marL="1371600"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8pPr>
            <a:lvl9pPr marL="1828800"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r">
              <a:spcBef>
                <a:spcPct val="5000"/>
              </a:spcBef>
              <a:spcAft>
                <a:spcPct val="5000"/>
              </a:spcAft>
            </a:pPr>
            <a:r>
              <a:rPr lang="fa-IR" altLang="en-US" sz="1800" b="1" dirty="0">
                <a:solidFill>
                  <a:srgbClr val="00B0F0"/>
                </a:solidFill>
                <a:cs typeface="B Mitra" pitchFamily="2" charset="-78"/>
                <a:hlinkClick r:id="rId5" action="ppaction://hlinkfile"/>
              </a:rPr>
              <a:t>فیلم هفت اتلاف</a:t>
            </a:r>
            <a:endParaRPr lang="en-US" altLang="en-US" sz="1800" dirty="0">
              <a:solidFill>
                <a:srgbClr val="00B0F0"/>
              </a:solidFill>
              <a:cs typeface="B Mitra" pitchFamily="2" charset="-78"/>
            </a:endParaRPr>
          </a:p>
        </p:txBody>
      </p:sp>
      <p:sp>
        <p:nvSpPr>
          <p:cNvPr id="2" name="Rectangle 6">
            <a:extLst>
              <a:ext uri="{FF2B5EF4-FFF2-40B4-BE49-F238E27FC236}">
                <a16:creationId xmlns:a16="http://schemas.microsoft.com/office/drawing/2014/main" xmlns="" id="{DCBF7FBC-6D06-2506-5206-8EF53C3199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968132"/>
            <a:ext cx="8610600" cy="5581015"/>
          </a:xfrm>
          <a:prstGeom prst="rect">
            <a:avLst/>
          </a:prstGeom>
          <a:solidFill>
            <a:sysClr val="window" lastClr="FFFFFF"/>
          </a:solidFill>
          <a:ln w="9525">
            <a:miter lim="800000"/>
            <a:headEnd/>
            <a:tailEnd/>
          </a:ln>
        </p:spPr>
        <p:txBody>
          <a:bodyPr wrap="square" anchor="ctr">
            <a:spAutoFit/>
            <a:flatTx/>
          </a:bodyPr>
          <a:lstStyle/>
          <a:p>
            <a:pPr marL="457200" marR="0" lvl="0" indent="-457200" algn="r" defTabSz="914400" rtl="1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>
                <a:tab pos="144463" algn="l"/>
              </a:tabLst>
              <a:defRPr/>
            </a:pPr>
            <a:r>
              <a:rPr kumimoji="0" lang="fa-IR" sz="22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itchFamily="34" charset="0"/>
                <a:cs typeface="B Mitra" pitchFamily="2" charset="-78"/>
              </a:rPr>
              <a:t>1. اضافه‌ توليد:</a:t>
            </a:r>
            <a:r>
              <a:rPr kumimoji="0" lang="fa-IR" sz="2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B Mitra" pitchFamily="2" charset="-78"/>
              </a:rPr>
              <a:t>  مستند یا فعالیتی که باید منتظر بماند تا فرآيند بعدی روی آن کار کند. </a:t>
            </a:r>
            <a:endParaRPr kumimoji="0" lang="en-US" sz="2200" b="1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 pitchFamily="34" charset="0"/>
              <a:cs typeface="B Mitra" pitchFamily="2" charset="-78"/>
            </a:endParaRPr>
          </a:p>
          <a:p>
            <a:pPr marL="895350" marR="0" lvl="0" indent="-895350" algn="r" defTabSz="914400" rtl="1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>
                <a:tab pos="1162050" algn="l"/>
              </a:tabLst>
              <a:defRPr/>
            </a:pPr>
            <a:r>
              <a:rPr kumimoji="0" lang="fa-IR" sz="22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itchFamily="34" charset="0"/>
                <a:cs typeface="B Mitra" pitchFamily="2" charset="-78"/>
              </a:rPr>
              <a:t>2.  انتظار:</a:t>
            </a:r>
            <a:r>
              <a:rPr kumimoji="0" lang="fa-IR" sz="2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B Mitra" pitchFamily="2" charset="-78"/>
              </a:rPr>
              <a:t>  بیکار ماندن فرد به دليل به موقع نرسیدن اطلاعات و مدارک. </a:t>
            </a:r>
            <a:endParaRPr kumimoji="0" lang="en-US" sz="2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cs typeface="B Mitra" pitchFamily="2" charset="-78"/>
            </a:endParaRPr>
          </a:p>
          <a:p>
            <a:pPr marL="457200" marR="0" lvl="0" indent="-457200" algn="r" defTabSz="914400" rtl="1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>
                <a:tab pos="144463" algn="l"/>
              </a:tabLst>
              <a:defRPr/>
            </a:pPr>
            <a:r>
              <a:rPr kumimoji="0" lang="fa-IR" sz="22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itchFamily="34" charset="0"/>
                <a:cs typeface="B Mitra" pitchFamily="2" charset="-78"/>
              </a:rPr>
              <a:t> 3.  نقل‌ و انتقال‌: </a:t>
            </a:r>
            <a:r>
              <a:rPr kumimoji="0" lang="fa-IR" sz="2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B Mitra" pitchFamily="2" charset="-78"/>
              </a:rPr>
              <a:t> نقل و انتقال اطلاعات از یک منبع به منبع دیگر، کنار گذاشتن.</a:t>
            </a:r>
            <a:endParaRPr kumimoji="0" lang="fa-IR" sz="2200" b="1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 pitchFamily="34" charset="0"/>
              <a:cs typeface="B Mitra" pitchFamily="2" charset="-78"/>
            </a:endParaRPr>
          </a:p>
          <a:p>
            <a:pPr marL="457200" marR="0" lvl="0" indent="-457200" algn="r" defTabSz="914400" rtl="1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>
                <a:tab pos="144463" algn="l"/>
              </a:tabLst>
              <a:defRPr/>
            </a:pPr>
            <a:r>
              <a:rPr kumimoji="0" lang="fa-IR" sz="22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itchFamily="34" charset="0"/>
                <a:cs typeface="B Mitra" pitchFamily="2" charset="-78"/>
              </a:rPr>
              <a:t>4. پردازش اضافي ‌:</a:t>
            </a:r>
            <a:r>
              <a:rPr kumimoji="0" lang="fa-IR" sz="2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B Mitra" pitchFamily="2" charset="-78"/>
              </a:rPr>
              <a:t>  تدقيق غیر لازم یا ارائه اطلاعاتی که مورد استفاده نیست یا  </a:t>
            </a:r>
          </a:p>
          <a:p>
            <a:pPr marL="1660525" marR="0" lvl="0" indent="-1660525" algn="r" defTabSz="914400" rtl="1" eaLnBrk="1" fontAlgn="auto" latinLnBrk="0" hangingPunct="1">
              <a:lnSpc>
                <a:spcPts val="2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>
                <a:tab pos="144463" algn="l"/>
              </a:tabLst>
              <a:defRPr/>
            </a:pPr>
            <a:r>
              <a:rPr kumimoji="0" lang="fa-IR" sz="2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B Mitra" pitchFamily="2" charset="-78"/>
              </a:rPr>
              <a:t>                               مرحله بعدی روی آن کار می‌کند، جزئیات بیش از حد.</a:t>
            </a:r>
          </a:p>
          <a:p>
            <a:pPr marL="1082675" marR="0" lvl="0" indent="-1082675" algn="r" defTabSz="914400" rtl="1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>
                <a:tab pos="144463" algn="l"/>
              </a:tabLst>
              <a:defRPr/>
            </a:pPr>
            <a:r>
              <a:rPr kumimoji="0" lang="fa-IR" sz="22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itchFamily="34" charset="0"/>
                <a:cs typeface="B Mitra" pitchFamily="2" charset="-78"/>
              </a:rPr>
              <a:t>5.   ذخائر‌:</a:t>
            </a:r>
            <a:r>
              <a:rPr kumimoji="0" lang="fa-IR" sz="2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B Mitra" pitchFamily="2" charset="-78"/>
              </a:rPr>
              <a:t>  اطلاعات اضافی، تجهیزات اضافی، فضای اضافی، مواد اضافی ، نیروی انسانی اصافی، اضافه‌کاری.</a:t>
            </a:r>
            <a:endParaRPr kumimoji="0" lang="en-US" sz="2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cs typeface="B Mitra" pitchFamily="2" charset="-78"/>
            </a:endParaRPr>
          </a:p>
          <a:p>
            <a:pPr marL="457200" marR="0" lvl="0" indent="-457200" algn="r" defTabSz="914400" rtl="1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>
                <a:tab pos="144463" algn="l"/>
              </a:tabLst>
              <a:defRPr/>
            </a:pPr>
            <a:r>
              <a:rPr kumimoji="0" lang="fa-IR" sz="22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itchFamily="34" charset="0"/>
                <a:cs typeface="B Mitra" pitchFamily="2" charset="-78"/>
              </a:rPr>
              <a:t>6. حركات‌ نالازم:</a:t>
            </a:r>
            <a:r>
              <a:rPr kumimoji="0" lang="fa-IR" sz="2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B Mitra" pitchFamily="2" charset="-78"/>
              </a:rPr>
              <a:t>  جستجو در کامپیوتر و یا اینترنت یا مدارک برای دستیابی به </a:t>
            </a:r>
          </a:p>
          <a:p>
            <a:pPr marL="457200" marR="0" lvl="0" indent="-457200" algn="r" defTabSz="914400" rtl="1" eaLnBrk="1" fontAlgn="auto" latinLnBrk="0" hangingPunct="1">
              <a:lnSpc>
                <a:spcPts val="16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>
                <a:tab pos="144463" algn="l"/>
              </a:tabLst>
              <a:defRPr/>
            </a:pPr>
            <a:r>
              <a:rPr kumimoji="0" lang="fa-IR" sz="2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B Mitra" pitchFamily="2" charset="-78"/>
              </a:rPr>
              <a:t>                           اطلاعات، رفتن برای گرفتن فاکس، آوردن کاغذ و .... . </a:t>
            </a:r>
            <a:endParaRPr kumimoji="0" lang="en-US" sz="2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cs typeface="B Mitra" pitchFamily="2" charset="-78"/>
            </a:endParaRPr>
          </a:p>
          <a:p>
            <a:pPr marL="457200" marR="0" lvl="0" indent="-457200" algn="r" defTabSz="914400" rtl="1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>
                <a:tab pos="144463" algn="l"/>
              </a:tabLst>
              <a:defRPr/>
            </a:pPr>
            <a:r>
              <a:rPr kumimoji="0" lang="fa-IR" sz="22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itchFamily="34" charset="0"/>
                <a:cs typeface="B Mitra" pitchFamily="2" charset="-78"/>
              </a:rPr>
              <a:t>7. اصلاح‌:</a:t>
            </a:r>
            <a:r>
              <a:rPr kumimoji="0" lang="fa-IR" sz="2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B Mitra" pitchFamily="2" charset="-78"/>
              </a:rPr>
              <a:t>  دوباره‌کاری در مرحله بعدی به دليل انجام غلط کار در مرحله قبلی.</a:t>
            </a:r>
            <a:endParaRPr kumimoji="0" lang="fa-IR" sz="2200" b="1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 pitchFamily="34" charset="0"/>
              <a:cs typeface="B Mitra" pitchFamily="2" charset="-78"/>
            </a:endParaRPr>
          </a:p>
          <a:p>
            <a:pPr marL="457200" marR="0" lvl="0" indent="-457200" algn="r" defTabSz="914400" rtl="1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>
                <a:tab pos="144463" algn="l"/>
              </a:tabLst>
              <a:defRPr/>
            </a:pPr>
            <a:r>
              <a:rPr kumimoji="0" lang="fa-IR" sz="22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itchFamily="34" charset="0"/>
                <a:cs typeface="B Mitra" pitchFamily="2" charset="-78"/>
              </a:rPr>
              <a:t>8. محصول ناخواسته:</a:t>
            </a:r>
            <a:r>
              <a:rPr kumimoji="0" lang="fa-IR" sz="2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B Mitra" pitchFamily="2" charset="-78"/>
              </a:rPr>
              <a:t> محصول يا مشخصاتی در محصول که مورد نياز مشتری نيست.</a:t>
            </a:r>
          </a:p>
        </p:txBody>
      </p:sp>
    </p:spTree>
    <p:extLst>
      <p:ext uri="{BB962C8B-B14F-4D97-AF65-F5344CB8AC3E}">
        <p14:creationId xmlns:p14="http://schemas.microsoft.com/office/powerpoint/2010/main" val="1798267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  <a14:imgEffect>
                      <a14:brightnessContrast bright="25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580" y="260648"/>
            <a:ext cx="8304840" cy="6192688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70CC2-10D4-4C4F-9697-CD62CFAC7DF8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12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4572000" y="404664"/>
            <a:ext cx="3888432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2pPr>
            <a:lvl3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3pPr>
            <a:lvl4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4pPr>
            <a:lvl5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5pPr>
            <a:lvl6pPr marL="457200"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6pPr>
            <a:lvl7pPr marL="914400"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7pPr>
            <a:lvl8pPr marL="1371600"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8pPr>
            <a:lvl9pPr marL="1828800"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>
              <a:lnSpc>
                <a:spcPts val="5500"/>
              </a:lnSpc>
              <a:spcBef>
                <a:spcPts val="0"/>
              </a:spcBef>
              <a:spcAft>
                <a:spcPts val="0"/>
              </a:spcAft>
            </a:pPr>
            <a:r>
              <a:rPr lang="fa-IR" altLang="en-US" sz="3300" b="1" dirty="0" smtClean="0">
                <a:solidFill>
                  <a:srgbClr val="FFC000"/>
                </a:solidFill>
                <a:cs typeface="B Titr" panose="00000700000000000000" pitchFamily="2" charset="-78"/>
              </a:rPr>
              <a:t>چه اتلاف‌هایی می‌بینید؟ </a:t>
            </a:r>
            <a:endParaRPr lang="en-US" altLang="en-US" sz="3300" dirty="0">
              <a:solidFill>
                <a:srgbClr val="FFC000"/>
              </a:solidFill>
              <a:cs typeface="B Titr" panose="00000700000000000000" pitchFamily="2" charset="-7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105" y="3933056"/>
            <a:ext cx="3312000" cy="23419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860556D-9F32-6BF2-1B94-C429A4AD01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ChalkSketch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9697" y="476672"/>
            <a:ext cx="3331668" cy="30988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238813"/>
            <a:ext cx="3060340" cy="23042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661" y="3922174"/>
            <a:ext cx="3124868" cy="2352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841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  <a14:imgEffect>
                      <a14:brightnessContrast bright="25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580" y="260648"/>
            <a:ext cx="8304840" cy="6192688"/>
          </a:xfrm>
          <a:prstGeom prst="rect">
            <a:avLst/>
          </a:prstGeom>
        </p:spPr>
      </p:pic>
      <p:sp>
        <p:nvSpPr>
          <p:cNvPr id="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6632" y="457200"/>
            <a:ext cx="7543800" cy="720080"/>
          </a:xfrm>
        </p:spPr>
        <p:txBody>
          <a:bodyPr>
            <a:noAutofit/>
          </a:bodyPr>
          <a:lstStyle/>
          <a:p>
            <a:pPr rtl="1" eaLnBrk="1" fontAlgn="auto" hangingPunct="1">
              <a:spcAft>
                <a:spcPts val="0"/>
              </a:spcAft>
              <a:defRPr/>
            </a:pPr>
            <a:r>
              <a:rPr lang="fa-IR" altLang="en-US" sz="3500" b="1" dirty="0">
                <a:solidFill>
                  <a:schemeClr val="accent3"/>
                </a:solidFill>
                <a:latin typeface="2  Mitra"/>
                <a:cs typeface="B Titr" panose="00000700000000000000" pitchFamily="2" charset="-78"/>
              </a:rPr>
              <a:t>اصل اول: تعریف ارزش از نگاه مشتری</a:t>
            </a:r>
            <a:endParaRPr lang="en-US" altLang="en-US" sz="3500" b="1" dirty="0">
              <a:solidFill>
                <a:schemeClr val="accent3"/>
              </a:solidFill>
              <a:latin typeface="2  Mitra"/>
              <a:cs typeface="B Titr" panose="00000700000000000000" pitchFamily="2" charset="-78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115616" y="1415098"/>
            <a:ext cx="7272808" cy="10823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rtl="1" fontAlgn="base">
              <a:lnSpc>
                <a:spcPts val="4000"/>
              </a:lnSpc>
              <a:spcAft>
                <a:spcPts val="1200"/>
              </a:spcAft>
              <a:buClr>
                <a:srgbClr val="FFE945"/>
              </a:buClr>
            </a:pPr>
            <a:r>
              <a:rPr lang="fa-IR" altLang="ar-SA" sz="2400" dirty="0">
                <a:solidFill>
                  <a:prstClr val="black"/>
                </a:solidFill>
                <a:latin typeface="Tahoma" pitchFamily="34" charset="0"/>
                <a:cs typeface="B Mitra" pitchFamily="2" charset="-78"/>
              </a:rPr>
              <a:t>از خود بپرسید از نظر مشتری، شما کدام یک از موارد زیر را برای او تأمین نمی‌کنید؟ یا او از چه نظر از شما ناراضی است؟</a:t>
            </a:r>
          </a:p>
        </p:txBody>
      </p:sp>
      <p:sp>
        <p:nvSpPr>
          <p:cNvPr id="9" name="Rectangle 8"/>
          <p:cNvSpPr/>
          <p:nvPr/>
        </p:nvSpPr>
        <p:spPr>
          <a:xfrm>
            <a:off x="4572000" y="3212976"/>
            <a:ext cx="3781799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rtl="1" fontAlgn="base">
              <a:lnSpc>
                <a:spcPts val="3000"/>
              </a:lnSpc>
              <a:spcAft>
                <a:spcPts val="600"/>
              </a:spcAft>
              <a:buClr>
                <a:srgbClr val="FFE945"/>
              </a:buClr>
            </a:pPr>
            <a:r>
              <a:rPr lang="fa-IR" altLang="ar-SA" sz="2000" b="1" dirty="0">
                <a:solidFill>
                  <a:prstClr val="black"/>
                </a:solidFill>
                <a:latin typeface="Tahoma" pitchFamily="34" charset="0"/>
                <a:cs typeface="B Mitra" pitchFamily="2" charset="-78"/>
              </a:rPr>
              <a:t>1. قیمت</a:t>
            </a:r>
          </a:p>
          <a:p>
            <a:pPr algn="just" rtl="1" fontAlgn="base">
              <a:lnSpc>
                <a:spcPts val="3000"/>
              </a:lnSpc>
              <a:spcAft>
                <a:spcPts val="600"/>
              </a:spcAft>
              <a:buClr>
                <a:srgbClr val="FFE945"/>
              </a:buClr>
            </a:pPr>
            <a:r>
              <a:rPr lang="fa-IR" altLang="ar-SA" sz="2000" b="1" dirty="0">
                <a:solidFill>
                  <a:prstClr val="black"/>
                </a:solidFill>
                <a:latin typeface="Tahoma" pitchFamily="34" charset="0"/>
                <a:cs typeface="B Mitra" pitchFamily="2" charset="-78"/>
              </a:rPr>
              <a:t>2. کیفیت</a:t>
            </a:r>
          </a:p>
          <a:p>
            <a:pPr algn="just" rtl="1" fontAlgn="base">
              <a:lnSpc>
                <a:spcPts val="3000"/>
              </a:lnSpc>
              <a:spcAft>
                <a:spcPts val="600"/>
              </a:spcAft>
              <a:buClr>
                <a:srgbClr val="FFE945"/>
              </a:buClr>
            </a:pPr>
            <a:r>
              <a:rPr lang="fa-IR" altLang="ar-SA" sz="2000" b="1" dirty="0">
                <a:solidFill>
                  <a:prstClr val="black"/>
                </a:solidFill>
                <a:latin typeface="Tahoma" pitchFamily="34" charset="0"/>
                <a:cs typeface="B Mitra" pitchFamily="2" charset="-78"/>
              </a:rPr>
              <a:t>3. تحویل یا انجام به موقع</a:t>
            </a:r>
          </a:p>
          <a:p>
            <a:pPr algn="just" rtl="1" fontAlgn="base">
              <a:lnSpc>
                <a:spcPts val="3000"/>
              </a:lnSpc>
              <a:spcAft>
                <a:spcPts val="600"/>
              </a:spcAft>
              <a:buClr>
                <a:srgbClr val="FFE945"/>
              </a:buClr>
            </a:pPr>
            <a:r>
              <a:rPr lang="fa-IR" altLang="ar-SA" sz="2000" b="1" dirty="0">
                <a:solidFill>
                  <a:prstClr val="black"/>
                </a:solidFill>
                <a:latin typeface="Tahoma" pitchFamily="34" charset="0"/>
                <a:cs typeface="B Mitra" pitchFamily="2" charset="-78"/>
              </a:rPr>
              <a:t>4. پاسخ سریع به تغییرات نیازها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0"/>
          <a:stretch/>
        </p:blipFill>
        <p:spPr>
          <a:xfrm>
            <a:off x="612825" y="2924944"/>
            <a:ext cx="4319215" cy="25316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 rot="449294">
            <a:off x="5344511" y="3539733"/>
            <a:ext cx="3139296" cy="1054135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 rtl="1" fontAlgn="base">
              <a:lnSpc>
                <a:spcPts val="2500"/>
              </a:lnSpc>
            </a:pPr>
            <a:endParaRPr lang="fa-IR" sz="2400" b="1" dirty="0">
              <a:solidFill>
                <a:srgbClr val="FFFFFF"/>
              </a:solidFill>
              <a:latin typeface="Tahoma" pitchFamily="34" charset="0"/>
              <a:cs typeface="B Mitra" pitchFamily="2" charset="-78"/>
            </a:endParaRPr>
          </a:p>
          <a:p>
            <a:pPr algn="ctr" rtl="1" fontAlgn="base">
              <a:lnSpc>
                <a:spcPts val="2500"/>
              </a:lnSpc>
            </a:pPr>
            <a:r>
              <a:rPr lang="fa-IR" sz="3200" dirty="0" smtClean="0">
                <a:solidFill>
                  <a:srgbClr val="FFFFFF"/>
                </a:solidFill>
                <a:latin typeface="Tahoma" pitchFamily="34" charset="0"/>
                <a:cs typeface="B Titr" panose="00000700000000000000" pitchFamily="2" charset="-78"/>
              </a:rPr>
              <a:t>اتلاف</a:t>
            </a:r>
            <a:endParaRPr lang="fa-IR" sz="3200" dirty="0">
              <a:solidFill>
                <a:srgbClr val="FFFFFF"/>
              </a:solidFill>
              <a:latin typeface="Tahoma" pitchFamily="34" charset="0"/>
              <a:cs typeface="B Titr" panose="00000700000000000000" pitchFamily="2" charset="-78"/>
            </a:endParaRPr>
          </a:p>
          <a:p>
            <a:pPr algn="ctr" rtl="1" fontAlgn="base">
              <a:lnSpc>
                <a:spcPts val="2500"/>
              </a:lnSpc>
            </a:pPr>
            <a:endParaRPr lang="en-US" sz="2400" b="1" dirty="0">
              <a:solidFill>
                <a:srgbClr val="FFFFFF"/>
              </a:solidFill>
              <a:latin typeface="Tahoma" pitchFamily="34" charset="0"/>
              <a:cs typeface="B Mitra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062934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4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45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build="p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  <a14:imgEffect>
                      <a14:brightnessContrast bright="25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580" y="260648"/>
            <a:ext cx="8304840" cy="6192688"/>
          </a:xfrm>
          <a:prstGeom prst="rect">
            <a:avLst/>
          </a:prstGeom>
        </p:spPr>
      </p:pic>
      <p:sp>
        <p:nvSpPr>
          <p:cNvPr id="972807" name="Rectangle 7"/>
          <p:cNvSpPr>
            <a:spLocks noGrp="1" noRot="1" noChangeArrowheads="1"/>
          </p:cNvSpPr>
          <p:nvPr>
            <p:ph type="title"/>
          </p:nvPr>
        </p:nvSpPr>
        <p:spPr>
          <a:xfrm>
            <a:off x="286072" y="188640"/>
            <a:ext cx="4350668" cy="1003300"/>
          </a:xfrm>
          <a:noFill/>
        </p:spPr>
        <p:txBody>
          <a:bodyPr>
            <a:normAutofit/>
          </a:bodyPr>
          <a:lstStyle/>
          <a:p>
            <a:pPr eaLnBrk="1" hangingPunct="1"/>
            <a:r>
              <a:rPr lang="fa-IR" altLang="en-US" sz="3000" dirty="0">
                <a:solidFill>
                  <a:schemeClr val="accent3"/>
                </a:solidFill>
                <a:cs typeface="B Titr" panose="00000700000000000000" pitchFamily="2" charset="-78"/>
              </a:rPr>
              <a:t>بهره وری را محاسبه کنید.</a:t>
            </a:r>
            <a:endParaRPr lang="en-US" altLang="en-US" sz="3000" dirty="0">
              <a:solidFill>
                <a:schemeClr val="accent3"/>
              </a:solidFill>
              <a:cs typeface="B Titr" panose="00000700000000000000" pitchFamily="2" charset="-78"/>
            </a:endParaRPr>
          </a:p>
        </p:txBody>
      </p:sp>
      <p:pic>
        <p:nvPicPr>
          <p:cNvPr id="972808" name="Picture 8" descr="1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64288" y="3690938"/>
            <a:ext cx="1810196" cy="1566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2809" name="Picture 9" descr="1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23528" y="1390650"/>
            <a:ext cx="6340678" cy="10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2810" name="Picture 10" descr="1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19554" y="3143250"/>
            <a:ext cx="6340678" cy="10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2811" name="Picture 11" descr="1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23528" y="4977288"/>
            <a:ext cx="5384703" cy="10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72812" name="Text Box 12"/>
          <p:cNvSpPr txBox="1">
            <a:spLocks noChangeArrowheads="1"/>
          </p:cNvSpPr>
          <p:nvPr/>
        </p:nvSpPr>
        <p:spPr bwMode="auto">
          <a:xfrm>
            <a:off x="7579494" y="5301208"/>
            <a:ext cx="1096962" cy="519112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rtl="1" eaLnBrk="0" fontAlgn="base" hangingPunct="0">
              <a:spcBef>
                <a:spcPct val="50000"/>
              </a:spcBef>
              <a:spcAft>
                <a:spcPct val="50000"/>
              </a:spcAft>
              <a:defRPr/>
            </a:pPr>
            <a:r>
              <a:rPr lang="ar-SA" altLang="en-US" sz="2800" b="1" dirty="0">
                <a:solidFill>
                  <a:srgbClr val="FFC000"/>
                </a:solidFill>
                <a:latin typeface="Arial" pitchFamily="34" charset="0"/>
                <a:cs typeface="B Mitra" pitchFamily="2" charset="-78"/>
              </a:rPr>
              <a:t>مشتري</a:t>
            </a:r>
            <a:endParaRPr lang="en-US" altLang="en-US" sz="2400" dirty="0">
              <a:solidFill>
                <a:srgbClr val="FFC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B Mitra" pitchFamily="2" charset="-78"/>
            </a:endParaRPr>
          </a:p>
        </p:txBody>
      </p:sp>
      <p:sp>
        <p:nvSpPr>
          <p:cNvPr id="972813" name="Text Box 13"/>
          <p:cNvSpPr txBox="1">
            <a:spLocks noChangeArrowheads="1"/>
          </p:cNvSpPr>
          <p:nvPr/>
        </p:nvSpPr>
        <p:spPr bwMode="auto">
          <a:xfrm>
            <a:off x="7164288" y="2888502"/>
            <a:ext cx="1851794" cy="759182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rtl="1" eaLnBrk="0" fontAlgn="base" hangingPunct="0">
              <a:lnSpc>
                <a:spcPts val="2600"/>
              </a:lnSpc>
              <a:defRPr/>
            </a:pPr>
            <a:r>
              <a:rPr lang="ar-SA" altLang="en-US" b="1" dirty="0">
                <a:solidFill>
                  <a:srgbClr val="FFC000"/>
                </a:solidFill>
                <a:latin typeface="Arial" pitchFamily="34" charset="0"/>
                <a:cs typeface="B Mitra" pitchFamily="2" charset="-78"/>
              </a:rPr>
              <a:t>من فقط</a:t>
            </a:r>
            <a:endParaRPr lang="fa-IR" altLang="en-US" b="1" dirty="0">
              <a:solidFill>
                <a:srgbClr val="FFC000"/>
              </a:solidFill>
              <a:latin typeface="Arial" pitchFamily="34" charset="0"/>
              <a:cs typeface="B Mitra" pitchFamily="2" charset="-78"/>
            </a:endParaRPr>
          </a:p>
          <a:p>
            <a:pPr algn="ctr" rtl="1" eaLnBrk="0" fontAlgn="base" hangingPunct="0">
              <a:lnSpc>
                <a:spcPts val="2600"/>
              </a:lnSpc>
              <a:defRPr/>
            </a:pPr>
            <a:r>
              <a:rPr lang="ar-SA" altLang="en-US" b="1" dirty="0">
                <a:solidFill>
                  <a:srgbClr val="FFC000"/>
                </a:solidFill>
                <a:latin typeface="Arial" pitchFamily="34" charset="0"/>
                <a:cs typeface="B Mitra" pitchFamily="2" charset="-78"/>
              </a:rPr>
              <a:t> 100 عدد مي‌‌خواهم؛</a:t>
            </a:r>
            <a:r>
              <a:rPr lang="en-US" altLang="en-US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B Mitra" pitchFamily="2" charset="-78"/>
              </a:rPr>
              <a:t> </a:t>
            </a:r>
          </a:p>
        </p:txBody>
      </p:sp>
      <p:sp>
        <p:nvSpPr>
          <p:cNvPr id="972814" name="Text Box 14"/>
          <p:cNvSpPr txBox="1">
            <a:spLocks noChangeArrowheads="1"/>
          </p:cNvSpPr>
          <p:nvPr/>
        </p:nvSpPr>
        <p:spPr bwMode="auto">
          <a:xfrm>
            <a:off x="2123728" y="2452886"/>
            <a:ext cx="2513012" cy="400050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rtl="1" eaLnBrk="0" fontAlgn="base" hangingPunct="0">
              <a:spcBef>
                <a:spcPct val="50000"/>
              </a:spcBef>
              <a:spcAft>
                <a:spcPct val="50000"/>
              </a:spcAft>
              <a:defRPr/>
            </a:pPr>
            <a:r>
              <a:rPr lang="ar-SA" altLang="en-US" sz="2000" b="1" dirty="0">
                <a:solidFill>
                  <a:srgbClr val="00B0F0"/>
                </a:solidFill>
                <a:latin typeface="Arial" pitchFamily="34" charset="0"/>
                <a:cs typeface="B Mitra" pitchFamily="2" charset="-78"/>
              </a:rPr>
              <a:t>وضعيت موجود  </a:t>
            </a:r>
            <a:r>
              <a:rPr lang="ar-SA" altLang="en-US" sz="1600" b="1" dirty="0">
                <a:solidFill>
                  <a:srgbClr val="00B0F0"/>
                </a:solidFill>
                <a:latin typeface="Arial" pitchFamily="34" charset="0"/>
                <a:cs typeface="B Mitra" pitchFamily="2" charset="-78"/>
              </a:rPr>
              <a:t>ـ 10</a:t>
            </a:r>
            <a:r>
              <a:rPr lang="ar-SA" altLang="en-US" sz="2000" b="1" dirty="0">
                <a:solidFill>
                  <a:srgbClr val="00B0F0"/>
                </a:solidFill>
                <a:latin typeface="Arial" pitchFamily="34" charset="0"/>
                <a:cs typeface="B Mitra" pitchFamily="2" charset="-78"/>
              </a:rPr>
              <a:t> اپراتور</a:t>
            </a:r>
            <a:endParaRPr lang="en-US" altLang="en-US" sz="2400" b="1" dirty="0">
              <a:solidFill>
                <a:srgbClr val="00B0F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B Mitra" pitchFamily="2" charset="-78"/>
            </a:endParaRPr>
          </a:p>
        </p:txBody>
      </p:sp>
      <p:sp>
        <p:nvSpPr>
          <p:cNvPr id="972815" name="Text Box 15"/>
          <p:cNvSpPr txBox="1">
            <a:spLocks noChangeArrowheads="1"/>
          </p:cNvSpPr>
          <p:nvPr/>
        </p:nvSpPr>
        <p:spPr bwMode="auto">
          <a:xfrm>
            <a:off x="5635289" y="2508285"/>
            <a:ext cx="982961" cy="369332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rtl="1" eaLnBrk="0" fontAlgn="base" hangingPunct="0">
              <a:spcBef>
                <a:spcPct val="50000"/>
              </a:spcBef>
              <a:spcAft>
                <a:spcPct val="50000"/>
              </a:spcAft>
              <a:defRPr/>
            </a:pPr>
            <a:r>
              <a:rPr lang="fa-IR" altLang="en-US" b="1" dirty="0">
                <a:solidFill>
                  <a:srgbClr val="00B0F0"/>
                </a:solidFill>
                <a:latin typeface="Arial" pitchFamily="34" charset="0"/>
                <a:cs typeface="B Mitra" pitchFamily="2" charset="-78"/>
              </a:rPr>
              <a:t>100</a:t>
            </a:r>
            <a:r>
              <a:rPr lang="en-US" altLang="en-US" b="1" dirty="0">
                <a:solidFill>
                  <a:srgbClr val="00B0F0"/>
                </a:solidFill>
                <a:latin typeface="Arial" pitchFamily="34" charset="0"/>
                <a:cs typeface="B Mitra" pitchFamily="2" charset="-78"/>
              </a:rPr>
              <a:t> </a:t>
            </a:r>
            <a:r>
              <a:rPr lang="ar-SA" altLang="en-US" b="1" dirty="0">
                <a:solidFill>
                  <a:srgbClr val="00B0F0"/>
                </a:solidFill>
                <a:latin typeface="Arial" pitchFamily="34" charset="0"/>
                <a:cs typeface="B Mitra" pitchFamily="2" charset="-78"/>
              </a:rPr>
              <a:t>واحد</a:t>
            </a:r>
            <a:endParaRPr lang="en-US" altLang="en-US" dirty="0">
              <a:solidFill>
                <a:srgbClr val="00B0F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B Mitra" pitchFamily="2" charset="-78"/>
            </a:endParaRPr>
          </a:p>
        </p:txBody>
      </p:sp>
      <p:sp>
        <p:nvSpPr>
          <p:cNvPr id="972816" name="Text Box 16"/>
          <p:cNvSpPr txBox="1">
            <a:spLocks noChangeArrowheads="1"/>
          </p:cNvSpPr>
          <p:nvPr/>
        </p:nvSpPr>
        <p:spPr bwMode="auto">
          <a:xfrm>
            <a:off x="2612096" y="4216544"/>
            <a:ext cx="1455848" cy="400110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rtl="1" eaLnBrk="0" fontAlgn="base" hangingPunct="0">
              <a:spcBef>
                <a:spcPct val="50000"/>
              </a:spcBef>
              <a:spcAft>
                <a:spcPct val="50000"/>
              </a:spcAft>
              <a:defRPr/>
            </a:pPr>
            <a:r>
              <a:rPr lang="ar-SA" altLang="en-US" sz="2000" b="1" dirty="0">
                <a:solidFill>
                  <a:srgbClr val="00B0F0"/>
                </a:solidFill>
                <a:latin typeface="Arial" pitchFamily="34" charset="0"/>
                <a:cs typeface="B Mitra" pitchFamily="2" charset="-78"/>
              </a:rPr>
              <a:t>بازدهي ظاهري</a:t>
            </a:r>
            <a:endParaRPr lang="en-US" altLang="en-US" sz="2400" b="1" dirty="0">
              <a:solidFill>
                <a:srgbClr val="00B0F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B Mitra" pitchFamily="2" charset="-78"/>
            </a:endParaRPr>
          </a:p>
        </p:txBody>
      </p:sp>
      <p:sp>
        <p:nvSpPr>
          <p:cNvPr id="972817" name="Text Box 17"/>
          <p:cNvSpPr txBox="1">
            <a:spLocks noChangeArrowheads="1"/>
          </p:cNvSpPr>
          <p:nvPr/>
        </p:nvSpPr>
        <p:spPr bwMode="auto">
          <a:xfrm>
            <a:off x="2771800" y="6091679"/>
            <a:ext cx="1350049" cy="400110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rtl="1" eaLnBrk="0" fontAlgn="base" hangingPunct="0">
              <a:spcBef>
                <a:spcPct val="50000"/>
              </a:spcBef>
              <a:spcAft>
                <a:spcPct val="50000"/>
              </a:spcAft>
              <a:defRPr/>
            </a:pPr>
            <a:r>
              <a:rPr lang="ar-SA" altLang="en-US" sz="2000" b="1" dirty="0">
                <a:solidFill>
                  <a:srgbClr val="00B0F0"/>
                </a:solidFill>
                <a:latin typeface="Arial" pitchFamily="34" charset="0"/>
                <a:cs typeface="B Mitra" pitchFamily="2" charset="-78"/>
              </a:rPr>
              <a:t>بازدهي واقعي</a:t>
            </a:r>
            <a:endParaRPr lang="en-US" altLang="en-US" sz="2400" b="1" dirty="0">
              <a:solidFill>
                <a:srgbClr val="00B0F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B Mitra" pitchFamily="2" charset="-78"/>
            </a:endParaRPr>
          </a:p>
        </p:txBody>
      </p:sp>
      <p:sp>
        <p:nvSpPr>
          <p:cNvPr id="972818" name="Text Box 18"/>
          <p:cNvSpPr txBox="1">
            <a:spLocks noChangeArrowheads="1"/>
          </p:cNvSpPr>
          <p:nvPr/>
        </p:nvSpPr>
        <p:spPr bwMode="auto">
          <a:xfrm>
            <a:off x="4788024" y="6156012"/>
            <a:ext cx="918841" cy="369332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rtl="1" eaLnBrk="0" fontAlgn="base" hangingPunct="0">
              <a:spcBef>
                <a:spcPct val="50000"/>
              </a:spcBef>
              <a:spcAft>
                <a:spcPct val="50000"/>
              </a:spcAft>
              <a:defRPr/>
            </a:pPr>
            <a:r>
              <a:rPr lang="fa-IR" altLang="en-US" b="1" dirty="0">
                <a:solidFill>
                  <a:srgbClr val="00B0F0"/>
                </a:solidFill>
                <a:latin typeface="Arial" pitchFamily="34" charset="0"/>
                <a:cs typeface="B Mitra" pitchFamily="2" charset="-78"/>
              </a:rPr>
              <a:t>100</a:t>
            </a:r>
            <a:r>
              <a:rPr lang="ar-SA" altLang="en-US" b="1" dirty="0">
                <a:solidFill>
                  <a:srgbClr val="00B0F0"/>
                </a:solidFill>
                <a:latin typeface="Arial" pitchFamily="34" charset="0"/>
                <a:cs typeface="B Mitra" pitchFamily="2" charset="-78"/>
              </a:rPr>
              <a:t>واحد</a:t>
            </a:r>
            <a:endParaRPr lang="en-US" altLang="en-US" dirty="0">
              <a:solidFill>
                <a:srgbClr val="00B0F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B Mitra" pitchFamily="2" charset="-78"/>
            </a:endParaRPr>
          </a:p>
        </p:txBody>
      </p:sp>
      <p:sp>
        <p:nvSpPr>
          <p:cNvPr id="972819" name="Text Box 19"/>
          <p:cNvSpPr txBox="1">
            <a:spLocks noChangeArrowheads="1"/>
          </p:cNvSpPr>
          <p:nvPr/>
        </p:nvSpPr>
        <p:spPr bwMode="auto">
          <a:xfrm>
            <a:off x="5652120" y="4283804"/>
            <a:ext cx="971741" cy="369332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rtl="1" eaLnBrk="0" fontAlgn="base" hangingPunct="0">
              <a:spcBef>
                <a:spcPct val="50000"/>
              </a:spcBef>
              <a:spcAft>
                <a:spcPct val="50000"/>
              </a:spcAft>
              <a:defRPr/>
            </a:pPr>
            <a:r>
              <a:rPr lang="fa-IR" altLang="en-US" b="1" dirty="0">
                <a:solidFill>
                  <a:srgbClr val="00B0F0"/>
                </a:solidFill>
                <a:latin typeface="Arial" pitchFamily="34" charset="0"/>
                <a:cs typeface="B Mitra" pitchFamily="2" charset="-78"/>
              </a:rPr>
              <a:t>120 </a:t>
            </a:r>
            <a:r>
              <a:rPr lang="ar-SA" altLang="en-US" b="1" dirty="0">
                <a:solidFill>
                  <a:srgbClr val="00B0F0"/>
                </a:solidFill>
                <a:latin typeface="Arial" pitchFamily="34" charset="0"/>
                <a:cs typeface="B Mitra" pitchFamily="2" charset="-78"/>
              </a:rPr>
              <a:t>واحد</a:t>
            </a:r>
            <a:endParaRPr lang="en-US" altLang="en-US" sz="2000" dirty="0">
              <a:solidFill>
                <a:srgbClr val="00B0F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B Mitra" pitchFamily="2" charset="-78"/>
            </a:endParaRPr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009ABB6-DB32-4A09-B989-269DA8ABDFF7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14</a:t>
            </a:fld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 rot="449294">
            <a:off x="3640597" y="3400941"/>
            <a:ext cx="3139296" cy="1054135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 rtl="1" fontAlgn="base">
              <a:lnSpc>
                <a:spcPts val="2500"/>
              </a:lnSpc>
            </a:pPr>
            <a:endParaRPr lang="fa-IR" sz="2400" b="1" dirty="0">
              <a:solidFill>
                <a:srgbClr val="FFFFFF"/>
              </a:solidFill>
              <a:latin typeface="Tahoma" pitchFamily="34" charset="0"/>
              <a:cs typeface="B Mitra" pitchFamily="2" charset="-78"/>
            </a:endParaRPr>
          </a:p>
          <a:p>
            <a:pPr algn="ctr" rtl="1" fontAlgn="base">
              <a:lnSpc>
                <a:spcPts val="2500"/>
              </a:lnSpc>
            </a:pPr>
            <a:r>
              <a:rPr lang="fa-IR" sz="3200" dirty="0" smtClean="0">
                <a:solidFill>
                  <a:srgbClr val="FFFFFF"/>
                </a:solidFill>
                <a:latin typeface="Tahoma" pitchFamily="34" charset="0"/>
                <a:cs typeface="B Titr" panose="00000700000000000000" pitchFamily="2" charset="-78"/>
              </a:rPr>
              <a:t>نگاه فرایندی</a:t>
            </a:r>
            <a:endParaRPr lang="fa-IR" sz="3200" dirty="0">
              <a:solidFill>
                <a:srgbClr val="FFFFFF"/>
              </a:solidFill>
              <a:latin typeface="Tahoma" pitchFamily="34" charset="0"/>
              <a:cs typeface="B Titr" panose="00000700000000000000" pitchFamily="2" charset="-78"/>
            </a:endParaRPr>
          </a:p>
          <a:p>
            <a:pPr algn="ctr" rtl="1" fontAlgn="base">
              <a:lnSpc>
                <a:spcPts val="2500"/>
              </a:lnSpc>
            </a:pPr>
            <a:endParaRPr lang="en-US" sz="2400" b="1" dirty="0">
              <a:solidFill>
                <a:srgbClr val="FFFFFF"/>
              </a:solidFill>
              <a:latin typeface="Tahoma" pitchFamily="34" charset="0"/>
              <a:cs typeface="B Mitra" pitchFamily="2" charset="-78"/>
            </a:endParaRPr>
          </a:p>
        </p:txBody>
      </p:sp>
      <p:sp>
        <p:nvSpPr>
          <p:cNvPr id="18" name="TextBox 17"/>
          <p:cNvSpPr txBox="1"/>
          <p:nvPr/>
        </p:nvSpPr>
        <p:spPr>
          <a:xfrm rot="449294">
            <a:off x="1068502" y="5004312"/>
            <a:ext cx="3139296" cy="1054135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 rtl="1" fontAlgn="base">
              <a:lnSpc>
                <a:spcPts val="2500"/>
              </a:lnSpc>
            </a:pPr>
            <a:endParaRPr lang="fa-IR" sz="2400" b="1" dirty="0">
              <a:solidFill>
                <a:srgbClr val="FFFFFF"/>
              </a:solidFill>
              <a:latin typeface="Tahoma" pitchFamily="34" charset="0"/>
              <a:cs typeface="B Mitra" pitchFamily="2" charset="-78"/>
            </a:endParaRPr>
          </a:p>
          <a:p>
            <a:pPr algn="ctr" rtl="1" fontAlgn="base">
              <a:lnSpc>
                <a:spcPts val="2500"/>
              </a:lnSpc>
            </a:pPr>
            <a:r>
              <a:rPr lang="fa-IR" sz="3200" dirty="0" smtClean="0">
                <a:solidFill>
                  <a:srgbClr val="FFFFFF"/>
                </a:solidFill>
                <a:latin typeface="Tahoma" pitchFamily="34" charset="0"/>
                <a:cs typeface="B Titr" panose="00000700000000000000" pitchFamily="2" charset="-78"/>
              </a:rPr>
              <a:t>نگاه جریان ارزشی</a:t>
            </a:r>
            <a:endParaRPr lang="fa-IR" sz="3200" dirty="0">
              <a:solidFill>
                <a:srgbClr val="FFFFFF"/>
              </a:solidFill>
              <a:latin typeface="Tahoma" pitchFamily="34" charset="0"/>
              <a:cs typeface="B Titr" panose="00000700000000000000" pitchFamily="2" charset="-78"/>
            </a:endParaRPr>
          </a:p>
          <a:p>
            <a:pPr algn="ctr" rtl="1" fontAlgn="base">
              <a:lnSpc>
                <a:spcPts val="2500"/>
              </a:lnSpc>
            </a:pPr>
            <a:endParaRPr lang="en-US" sz="2400" b="1" dirty="0">
              <a:solidFill>
                <a:srgbClr val="FFFFFF"/>
              </a:solidFill>
              <a:latin typeface="Tahoma" pitchFamily="34" charset="0"/>
              <a:cs typeface="B Mitra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87262184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728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728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728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728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728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728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728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728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728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728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728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728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728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728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728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728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5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55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9728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9728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9728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9728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9728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9728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9728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9728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8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2812" grpId="0" autoUpdateAnimBg="0"/>
      <p:bldP spid="972813" grpId="0" autoUpdateAnimBg="0"/>
      <p:bldP spid="972814" grpId="0" autoUpdateAnimBg="0"/>
      <p:bldP spid="972815" grpId="0" autoUpdateAnimBg="0"/>
      <p:bldP spid="972816" grpId="0" autoUpdateAnimBg="0"/>
      <p:bldP spid="972817" grpId="0" autoUpdateAnimBg="0"/>
      <p:bldP spid="972818" grpId="0" autoUpdateAnimBg="0"/>
      <p:bldP spid="972819" grpId="0" autoUpdateAnimBg="0"/>
      <p:bldP spid="21" grpId="0" animBg="1"/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  <a14:imgEffect>
                      <a14:brightnessContrast bright="25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580" y="260648"/>
            <a:ext cx="8304840" cy="61926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24" y="4149080"/>
            <a:ext cx="4032000" cy="2160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679748" y="341909"/>
            <a:ext cx="820769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>
              <a:lnSpc>
                <a:spcPts val="4500"/>
              </a:lnSpc>
              <a:spcAft>
                <a:spcPts val="600"/>
              </a:spcAft>
            </a:pPr>
            <a:r>
              <a:rPr lang="fa-IR" sz="3500" dirty="0">
                <a:solidFill>
                  <a:schemeClr val="accent3"/>
                </a:solidFill>
                <a:cs typeface="B Titr" panose="00000700000000000000" pitchFamily="2" charset="-78"/>
              </a:rPr>
              <a:t>اصل دوم: تجزیه و تحلیل جریان ارزش </a:t>
            </a:r>
          </a:p>
          <a:p>
            <a:pPr algn="r" rtl="1">
              <a:lnSpc>
                <a:spcPts val="4500"/>
              </a:lnSpc>
              <a:spcAft>
                <a:spcPts val="600"/>
              </a:spcAft>
            </a:pPr>
            <a:r>
              <a:rPr lang="fa-IR" sz="2800" dirty="0">
                <a:solidFill>
                  <a:schemeClr val="accent5">
                    <a:lumMod val="60000"/>
                    <a:lumOff val="40000"/>
                  </a:schemeClr>
                </a:solidFill>
                <a:cs typeface="B Titr" panose="00000700000000000000" pitchFamily="2" charset="-78"/>
              </a:rPr>
              <a:t>(تا رسیدن به ریشه اصلی مشکل به جریان ارزش خود توجه کنید)</a:t>
            </a:r>
            <a:endParaRPr lang="en-US" sz="2800" dirty="0">
              <a:solidFill>
                <a:schemeClr val="accent5">
                  <a:lumMod val="60000"/>
                  <a:lumOff val="40000"/>
                </a:schemeClr>
              </a:solidFill>
              <a:cs typeface="B Titr" panose="00000700000000000000" pitchFamily="2" charset="-78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70CC2-10D4-4C4F-9697-CD62CFAC7D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533401" y="2047903"/>
            <a:ext cx="8272532" cy="1813145"/>
          </a:xfrm>
        </p:spPr>
        <p:txBody>
          <a:bodyPr>
            <a:noAutofit/>
          </a:bodyPr>
          <a:lstStyle/>
          <a:p>
            <a:pPr algn="r" rtl="1">
              <a:lnSpc>
                <a:spcPts val="3600"/>
              </a:lnSpc>
              <a:spcBef>
                <a:spcPts val="0"/>
              </a:spcBef>
              <a:spcAft>
                <a:spcPts val="1200"/>
              </a:spcAft>
            </a:pPr>
            <a:r>
              <a:rPr lang="fa-IR" sz="2500" b="1" dirty="0">
                <a:solidFill>
                  <a:schemeClr val="tx1"/>
                </a:solidFill>
                <a:cs typeface="B Mitra" pitchFamily="2" charset="-78"/>
              </a:rPr>
              <a:t>جریان ارزش چیست؟</a:t>
            </a:r>
          </a:p>
          <a:p>
            <a:pPr algn="r" rtl="1">
              <a:lnSpc>
                <a:spcPts val="3600"/>
              </a:lnSpc>
              <a:spcBef>
                <a:spcPts val="0"/>
              </a:spcBef>
              <a:spcAft>
                <a:spcPts val="1200"/>
              </a:spcAft>
            </a:pPr>
            <a:r>
              <a:rPr lang="fa-IR" dirty="0">
                <a:solidFill>
                  <a:schemeClr val="tx1"/>
                </a:solidFill>
                <a:cs typeface="B Mitra" pitchFamily="2" charset="-78"/>
              </a:rPr>
              <a:t>کلیه گام‌ها (فرایندها)  اعم از ارزش آفرین و غیر ارزش آفرین (اتلاف) که برداشته می‌شوند تا یک محصول  یا خدمت معین از مواد اولیه تا دستان مشتری را طی کند.</a:t>
            </a:r>
          </a:p>
          <a:p>
            <a:pPr rtl="1">
              <a:lnSpc>
                <a:spcPts val="3600"/>
              </a:lnSpc>
              <a:spcBef>
                <a:spcPts val="0"/>
              </a:spcBef>
              <a:spcAft>
                <a:spcPts val="1200"/>
              </a:spcAft>
            </a:pPr>
            <a:endParaRPr lang="fa-IR" sz="2000" b="1" dirty="0">
              <a:solidFill>
                <a:schemeClr val="tx1"/>
              </a:solidFill>
              <a:cs typeface="B Mitra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872310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683568" y="116632"/>
            <a:ext cx="7920880" cy="1597284"/>
          </a:xfrm>
        </p:spPr>
        <p:txBody>
          <a:bodyPr>
            <a:normAutofit/>
          </a:bodyPr>
          <a:lstStyle/>
          <a:p>
            <a:pPr>
              <a:lnSpc>
                <a:spcPts val="5500"/>
              </a:lnSpc>
            </a:pPr>
            <a:r>
              <a:rPr lang="fa-IR" altLang="en-US" sz="3000" dirty="0">
                <a:solidFill>
                  <a:schemeClr val="accent3"/>
                </a:solidFill>
                <a:cs typeface="B Titr" panose="00000700000000000000" pitchFamily="2" charset="-78"/>
              </a:rPr>
              <a:t>چگونه اتلاف‌ها را در جریان ارزش خود ببینیم؟</a:t>
            </a:r>
            <a:br>
              <a:rPr lang="fa-IR" altLang="en-US" sz="3000" dirty="0">
                <a:solidFill>
                  <a:schemeClr val="accent3"/>
                </a:solidFill>
                <a:cs typeface="B Titr" panose="00000700000000000000" pitchFamily="2" charset="-78"/>
              </a:rPr>
            </a:br>
            <a:r>
              <a:rPr lang="fa-IR" altLang="en-US" sz="3000" b="1" dirty="0">
                <a:solidFill>
                  <a:srgbClr val="FFC000"/>
                </a:solidFill>
                <a:cs typeface="B Titr" panose="00000700000000000000" pitchFamily="2" charset="-78"/>
              </a:rPr>
              <a:t>نقشه جريان ارزش با خط زمان</a:t>
            </a:r>
            <a:endParaRPr lang="en-US" altLang="en-US" sz="3000" dirty="0">
              <a:solidFill>
                <a:srgbClr val="FFC000"/>
              </a:solidFill>
              <a:cs typeface="B Titr" panose="00000700000000000000" pitchFamily="2" charset="-78"/>
            </a:endParaRPr>
          </a:p>
        </p:txBody>
      </p:sp>
      <p:pic>
        <p:nvPicPr>
          <p:cNvPr id="9219" name="Picture 3" descr="page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988840"/>
            <a:ext cx="8777287" cy="4357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9F61D-D1B6-4060-BE7C-C832DFCDD19D}" type="slidenum">
              <a:rPr lang="ar-SA" altLang="en-US" smtClean="0">
                <a:solidFill>
                  <a:prstClr val="white">
                    <a:shade val="50000"/>
                  </a:prstClr>
                </a:solidFill>
              </a:rPr>
              <a:pPr/>
              <a:t>16</a:t>
            </a:fld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Isosceles Triangle 4"/>
          <p:cNvSpPr/>
          <p:nvPr/>
        </p:nvSpPr>
        <p:spPr>
          <a:xfrm rot="5400000">
            <a:off x="319056" y="410989"/>
            <a:ext cx="365760" cy="182880"/>
          </a:xfrm>
          <a:prstGeom prst="triangl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83568" y="2492896"/>
            <a:ext cx="7704856" cy="163121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rtl="1" fontAlgn="base">
              <a:lnSpc>
                <a:spcPts val="3000"/>
              </a:lnSpc>
              <a:buClr>
                <a:srgbClr val="FFE945"/>
              </a:buClr>
            </a:pPr>
            <a:endParaRPr lang="fa-IR" altLang="ar-SA" sz="2400" b="1" dirty="0">
              <a:latin typeface="Tahoma" pitchFamily="34" charset="0"/>
              <a:cs typeface="B Mitra" pitchFamily="2" charset="-78"/>
            </a:endParaRPr>
          </a:p>
          <a:p>
            <a:pPr algn="ctr" rtl="1" fontAlgn="base">
              <a:lnSpc>
                <a:spcPts val="3000"/>
              </a:lnSpc>
              <a:buClr>
                <a:srgbClr val="FFE945"/>
              </a:buClr>
            </a:pPr>
            <a:r>
              <a:rPr lang="fa-IR" altLang="ar-SA" sz="2400" b="1" dirty="0">
                <a:latin typeface="Tahoma" pitchFamily="34" charset="0"/>
                <a:cs typeface="B Mitra" pitchFamily="2" charset="-78"/>
              </a:rPr>
              <a:t>این ابزار چگونه می تواند به شما کمک کند تا جریان ارزش خود را شناسایی کنید و اتلاف ها را در آن بشناسید.</a:t>
            </a:r>
          </a:p>
          <a:p>
            <a:pPr algn="ctr" rtl="1" fontAlgn="base">
              <a:lnSpc>
                <a:spcPts val="3000"/>
              </a:lnSpc>
              <a:buClr>
                <a:srgbClr val="FFE945"/>
              </a:buClr>
            </a:pPr>
            <a:endParaRPr lang="fa-IR" altLang="ar-SA" sz="2400" b="1" dirty="0">
              <a:latin typeface="Tahoma" pitchFamily="34" charset="0"/>
              <a:cs typeface="B Mitra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752413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EB4FB27-2D90-7109-2624-9FE7A09962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5" y="1312108"/>
            <a:ext cx="7704857" cy="5501268"/>
          </a:xfrm>
          <a:prstGeom prst="rect">
            <a:avLst/>
          </a:prstGeom>
        </p:spPr>
      </p:pic>
      <p:sp>
        <p:nvSpPr>
          <p:cNvPr id="109570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683568" y="-112500"/>
            <a:ext cx="7920880" cy="1597284"/>
          </a:xfrm>
        </p:spPr>
        <p:txBody>
          <a:bodyPr>
            <a:normAutofit/>
          </a:bodyPr>
          <a:lstStyle/>
          <a:p>
            <a:pPr>
              <a:lnSpc>
                <a:spcPts val="5500"/>
              </a:lnSpc>
            </a:pPr>
            <a:r>
              <a:rPr lang="fa-IR" altLang="en-US" sz="3000" dirty="0">
                <a:solidFill>
                  <a:schemeClr val="accent3"/>
                </a:solidFill>
                <a:cs typeface="B Titr" panose="00000700000000000000" pitchFamily="2" charset="-78"/>
              </a:rPr>
              <a:t>چگونه اتلاف‌ها را در جریان ارزش خود ببینیم؟</a:t>
            </a:r>
            <a:br>
              <a:rPr lang="fa-IR" altLang="en-US" sz="3000" dirty="0">
                <a:solidFill>
                  <a:schemeClr val="accent3"/>
                </a:solidFill>
                <a:cs typeface="B Titr" panose="00000700000000000000" pitchFamily="2" charset="-78"/>
              </a:rPr>
            </a:br>
            <a:r>
              <a:rPr lang="fa-IR" altLang="en-US" sz="3000" b="1" dirty="0">
                <a:solidFill>
                  <a:srgbClr val="FFC000"/>
                </a:solidFill>
                <a:cs typeface="B Titr" panose="00000700000000000000" pitchFamily="2" charset="-78"/>
              </a:rPr>
              <a:t>نقشه جريان ارزش با خط زمان</a:t>
            </a:r>
            <a:endParaRPr lang="en-US" altLang="en-US" sz="3000" dirty="0">
              <a:solidFill>
                <a:srgbClr val="FFC000"/>
              </a:solidFill>
              <a:cs typeface="B Titr" panose="00000700000000000000" pitchFamily="2" charset="-78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9F61D-D1B6-4060-BE7C-C832DFCDD19D}" type="slidenum">
              <a:rPr lang="ar-SA" altLang="en-US" smtClean="0">
                <a:solidFill>
                  <a:prstClr val="white">
                    <a:shade val="50000"/>
                  </a:prstClr>
                </a:solidFill>
              </a:rPr>
              <a:pPr/>
              <a:t>17</a:t>
            </a:fld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83568" y="2492896"/>
            <a:ext cx="7704856" cy="163121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rtl="1" fontAlgn="base">
              <a:lnSpc>
                <a:spcPts val="3000"/>
              </a:lnSpc>
              <a:buClr>
                <a:srgbClr val="FFE945"/>
              </a:buClr>
            </a:pPr>
            <a:endParaRPr lang="fa-IR" altLang="ar-SA" sz="2400" b="1" dirty="0">
              <a:latin typeface="Tahoma" pitchFamily="34" charset="0"/>
              <a:cs typeface="B Mitra" pitchFamily="2" charset="-78"/>
            </a:endParaRPr>
          </a:p>
          <a:p>
            <a:pPr algn="ctr" rtl="1" fontAlgn="base">
              <a:lnSpc>
                <a:spcPts val="3000"/>
              </a:lnSpc>
              <a:buClr>
                <a:srgbClr val="FFE945"/>
              </a:buClr>
            </a:pPr>
            <a:r>
              <a:rPr lang="fa-IR" altLang="ar-SA" sz="2400" b="1" dirty="0">
                <a:latin typeface="Tahoma" pitchFamily="34" charset="0"/>
                <a:cs typeface="B Mitra" pitchFamily="2" charset="-78"/>
              </a:rPr>
              <a:t>این ابزار چگونه می تواند به شما کمک کند تا جریان ارزش خود را شناسایی کنید و اتلاف ها را در آن بشناسید.</a:t>
            </a:r>
          </a:p>
          <a:p>
            <a:pPr algn="ctr" rtl="1" fontAlgn="base">
              <a:lnSpc>
                <a:spcPts val="3000"/>
              </a:lnSpc>
              <a:buClr>
                <a:srgbClr val="FFE945"/>
              </a:buClr>
            </a:pPr>
            <a:endParaRPr lang="fa-IR" altLang="ar-SA" sz="2400" b="1" dirty="0">
              <a:latin typeface="Tahoma" pitchFamily="34" charset="0"/>
              <a:cs typeface="B Mitra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630821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902246" y="344850"/>
            <a:ext cx="57022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fa-IR" sz="4000" dirty="0">
                <a:solidFill>
                  <a:srgbClr val="FFC000"/>
                </a:solidFill>
                <a:cs typeface="B Titr" panose="00000700000000000000" pitchFamily="2" charset="-78"/>
              </a:rPr>
              <a:t>اصل سوم: ایجاد حرکت پیوسته </a:t>
            </a:r>
            <a:endParaRPr lang="en-US" sz="4000" dirty="0">
              <a:solidFill>
                <a:srgbClr val="FFC000"/>
              </a:solidFill>
              <a:cs typeface="B Titr" panose="00000700000000000000" pitchFamily="2" charset="-78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70CC2-10D4-4C4F-9697-CD62CFAC7DF8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18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12" name="Isosceles Triangle 11"/>
          <p:cNvSpPr/>
          <p:nvPr/>
        </p:nvSpPr>
        <p:spPr>
          <a:xfrm rot="5400000">
            <a:off x="106680" y="243840"/>
            <a:ext cx="365760" cy="182880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827584" y="1052736"/>
            <a:ext cx="7776864" cy="1110702"/>
          </a:xfrm>
          <a:prstGeom prst="rect">
            <a:avLst/>
          </a:prstGeom>
        </p:spPr>
        <p:txBody>
          <a:bodyPr vert="horz" tIns="0" rIns="45720" bIns="0" anchor="b">
            <a:normAutofit/>
          </a:bodyPr>
          <a:lstStyle>
            <a:lvl1pPr marL="0" indent="0" algn="r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None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None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1">
              <a:lnSpc>
                <a:spcPts val="4000"/>
              </a:lnSpc>
              <a:spcBef>
                <a:spcPts val="0"/>
              </a:spcBef>
              <a:buClr>
                <a:srgbClr val="6EA0B0"/>
              </a:buClr>
            </a:pPr>
            <a:r>
              <a:rPr lang="fa-IR" altLang="en-US" sz="2400" dirty="0">
                <a:cs typeface="B Mitra" pitchFamily="2" charset="-78"/>
              </a:rPr>
              <a:t>توليد يک محصول يا دسته کوچکي از محصول که به طور متوالي و پيوسته تمام فرآيندها را طي مي‌کند. بدون توقف، بدون ضايع سازی، بدون بازگشت. </a:t>
            </a:r>
            <a:endParaRPr lang="en-US" altLang="en-US" sz="2400" dirty="0">
              <a:cs typeface="B Mitra" pitchFamily="2" charset="-78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4" t="10053" r="8547" b="19576"/>
          <a:stretch/>
        </p:blipFill>
        <p:spPr bwMode="auto">
          <a:xfrm>
            <a:off x="1115616" y="2204864"/>
            <a:ext cx="6192689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2">
            <a:hlinkClick r:id="rId4" action="ppaction://hlinkfile"/>
          </p:cNvPr>
          <p:cNvSpPr txBox="1">
            <a:spLocks noChangeArrowheads="1"/>
          </p:cNvSpPr>
          <p:nvPr/>
        </p:nvSpPr>
        <p:spPr bwMode="auto">
          <a:xfrm>
            <a:off x="251520" y="6117769"/>
            <a:ext cx="1728192" cy="479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2pPr>
            <a:lvl3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3pPr>
            <a:lvl4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4pPr>
            <a:lvl5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5pPr>
            <a:lvl6pPr marL="457200"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6pPr>
            <a:lvl7pPr marL="914400"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7pPr>
            <a:lvl8pPr marL="1371600"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8pPr>
            <a:lvl9pPr marL="1828800"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r">
              <a:spcBef>
                <a:spcPct val="5000"/>
              </a:spcBef>
              <a:spcAft>
                <a:spcPct val="5000"/>
              </a:spcAft>
            </a:pPr>
            <a:r>
              <a:rPr lang="fa-IR" altLang="en-US" sz="1800" b="1" dirty="0">
                <a:solidFill>
                  <a:srgbClr val="00B0F0"/>
                </a:solidFill>
                <a:cs typeface="B Mitra" pitchFamily="2" charset="-78"/>
                <a:hlinkClick r:id="rId5" action="ppaction://hlinkfile"/>
              </a:rPr>
              <a:t>فیلم حرکت پیوسته</a:t>
            </a:r>
            <a:endParaRPr lang="en-US" altLang="en-US" sz="1800" dirty="0">
              <a:solidFill>
                <a:srgbClr val="00B0F0"/>
              </a:solidFill>
              <a:cs typeface="B Mitra" pitchFamily="2" charset="-78"/>
            </a:endParaRPr>
          </a:p>
        </p:txBody>
      </p:sp>
      <p:sp>
        <p:nvSpPr>
          <p:cNvPr id="13" name="Rectangle 12"/>
          <p:cNvSpPr/>
          <p:nvPr/>
        </p:nvSpPr>
        <p:spPr>
          <a:xfrm rot="21005127">
            <a:off x="791723" y="2886446"/>
            <a:ext cx="7222167" cy="163121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rtl="1" fontAlgn="base">
              <a:lnSpc>
                <a:spcPts val="3000"/>
              </a:lnSpc>
              <a:buClr>
                <a:srgbClr val="FFE945"/>
              </a:buClr>
            </a:pPr>
            <a:endParaRPr lang="fa-IR" altLang="ar-SA" sz="2400" b="1" dirty="0">
              <a:latin typeface="Tahoma" pitchFamily="34" charset="0"/>
              <a:cs typeface="B Mitra" pitchFamily="2" charset="-78"/>
            </a:endParaRPr>
          </a:p>
          <a:p>
            <a:pPr algn="ctr" rtl="1" fontAlgn="base">
              <a:lnSpc>
                <a:spcPts val="3000"/>
              </a:lnSpc>
              <a:buClr>
                <a:srgbClr val="FFE945"/>
              </a:buClr>
            </a:pPr>
            <a:r>
              <a:rPr lang="fa-IR" altLang="ar-SA" sz="2400" b="1" dirty="0">
                <a:latin typeface="Tahoma" pitchFamily="34" charset="0"/>
                <a:cs typeface="B Mitra" pitchFamily="2" charset="-78"/>
              </a:rPr>
              <a:t>حرکت پيوسته چگونه می تواند به شما کمک کند که اتلاف ها را از فعالیت های خود حذف کنید و مشکلات را از میان ببرید؟</a:t>
            </a:r>
          </a:p>
          <a:p>
            <a:pPr algn="ctr" rtl="1" fontAlgn="base">
              <a:lnSpc>
                <a:spcPts val="3000"/>
              </a:lnSpc>
              <a:buClr>
                <a:srgbClr val="FFE945"/>
              </a:buClr>
            </a:pPr>
            <a:r>
              <a:rPr lang="fa-IR" altLang="ar-SA" sz="2400" b="1" dirty="0">
                <a:latin typeface="Tahoma" pitchFamily="34" charset="0"/>
                <a:cs typeface="B Mitra" pitchFamily="2" charset="-78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71501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autoUpdateAnimBg="0"/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  <a14:imgEffect>
                      <a14:brightnessContrast bright="25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580" y="260648"/>
            <a:ext cx="8304840" cy="619268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211960" y="260648"/>
            <a:ext cx="42274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fa-IR" sz="4000" dirty="0">
                <a:solidFill>
                  <a:srgbClr val="FFC000"/>
                </a:solidFill>
                <a:cs typeface="B Titr" panose="00000700000000000000" pitchFamily="2" charset="-78"/>
              </a:rPr>
              <a:t>اصل سوم: نمونه عملی </a:t>
            </a:r>
            <a:endParaRPr lang="en-US" sz="4000" dirty="0">
              <a:solidFill>
                <a:srgbClr val="FFC000"/>
              </a:solidFill>
              <a:cs typeface="B Titr" panose="00000700000000000000" pitchFamily="2" charset="-78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70CC2-10D4-4C4F-9697-CD62CFAC7DF8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19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12" name="Isosceles Triangle 11"/>
          <p:cNvSpPr/>
          <p:nvPr/>
        </p:nvSpPr>
        <p:spPr>
          <a:xfrm rot="5400000">
            <a:off x="106680" y="243840"/>
            <a:ext cx="365760" cy="182880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2955" y="1768696"/>
            <a:ext cx="3147814" cy="419708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601297"/>
            <a:ext cx="3398912" cy="453188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71600" y="1096474"/>
            <a:ext cx="1656184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fa-IR" dirty="0">
                <a:cs typeface="B Mitra" panose="00000400000000000000" pitchFamily="2" charset="-78"/>
              </a:rPr>
              <a:t>قبل از بهبود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830923" y="1281140"/>
            <a:ext cx="1656184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fa-IR" dirty="0">
                <a:cs typeface="B Mitra" panose="00000400000000000000" pitchFamily="2" charset="-78"/>
              </a:rPr>
              <a:t>بعد از بهبود</a:t>
            </a:r>
          </a:p>
        </p:txBody>
      </p:sp>
    </p:spTree>
    <p:extLst>
      <p:ext uri="{BB962C8B-B14F-4D97-AF65-F5344CB8AC3E}">
        <p14:creationId xmlns:p14="http://schemas.microsoft.com/office/powerpoint/2010/main" val="3428150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172400" y="6453336"/>
            <a:ext cx="723800" cy="160784"/>
          </a:xfrm>
        </p:spPr>
        <p:txBody>
          <a:bodyPr/>
          <a:lstStyle/>
          <a:p>
            <a:fld id="{E279C4FA-1157-48B0-B746-32175F7AF140}" type="slidenum">
              <a:rPr lang="en-US" sz="2000" smtClean="0"/>
              <a:t>2</a:t>
            </a:fld>
            <a:endParaRPr lang="en-US" sz="2000" dirty="0"/>
          </a:p>
        </p:txBody>
      </p:sp>
      <p:sp>
        <p:nvSpPr>
          <p:cNvPr id="6" name="Title 1"/>
          <p:cNvSpPr txBox="1">
            <a:spLocks noChangeAspect="1"/>
          </p:cNvSpPr>
          <p:nvPr/>
        </p:nvSpPr>
        <p:spPr>
          <a:xfrm>
            <a:off x="419580" y="44624"/>
            <a:ext cx="8476620" cy="1134290"/>
          </a:xfrm>
          <a:prstGeom prst="rect">
            <a:avLst/>
          </a:prstGeom>
          <a:noFill/>
        </p:spPr>
        <p:txBody>
          <a:bodyPr vert="horz" wrap="square" lIns="91440" tIns="216000" rIns="91440" bIns="252000" rtlCol="0" anchor="b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fa-IR" sz="4300" dirty="0">
                <a:solidFill>
                  <a:schemeClr val="accent3"/>
                </a:solidFill>
                <a:effectLst/>
                <a:latin typeface="+mn-lt"/>
                <a:cs typeface="B Titr" panose="00000700000000000000" pitchFamily="2" charset="-78"/>
              </a:rPr>
              <a:t>هدف شما از حضور در این دوره چیست؟</a:t>
            </a:r>
            <a:endParaRPr lang="en-US" sz="4300" dirty="0">
              <a:solidFill>
                <a:schemeClr val="accent3"/>
              </a:solidFill>
              <a:effectLst/>
              <a:latin typeface="+mn-lt"/>
              <a:cs typeface="B Titr" panose="00000700000000000000" pitchFamily="2" charset="-78"/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827584" y="4601230"/>
            <a:ext cx="7887225" cy="2140138"/>
          </a:xfrm>
          <a:prstGeom prst="rect">
            <a:avLst/>
          </a:prstGeom>
          <a:noFill/>
        </p:spPr>
        <p:txBody>
          <a:bodyPr vert="horz" wrap="square" lIns="288000" tIns="252000" rIns="288000" bIns="252000" rtlCol="0" anchor="ctr">
            <a:spAutoFit/>
          </a:bodyPr>
          <a:lstStyle>
            <a:lvl1pPr marL="274320" indent="-256032" algn="l" defTabSz="914400" rtl="0" eaLnBrk="1" latinLnBrk="0" hangingPunct="1">
              <a:spcBef>
                <a:spcPct val="20000"/>
              </a:spcBef>
              <a:spcAft>
                <a:spcPts val="0"/>
              </a:spcAft>
              <a:buSzPct val="60000"/>
              <a:buFont typeface="Wingdings" pitchFamily="2" charset="2"/>
              <a:buChar char=""/>
              <a:defRPr sz="21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400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058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7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4592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196596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2402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2514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28346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algn="r" rtl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a-IR" sz="2400" b="1" dirty="0">
                <a:solidFill>
                  <a:srgbClr val="002060"/>
                </a:solidFill>
                <a:effectLst/>
                <a:cs typeface="B Mitra" panose="00000400000000000000" pitchFamily="2" charset="-78"/>
              </a:rPr>
              <a:t>چیزهای تازه یاد بگیرم.</a:t>
            </a:r>
            <a:endParaRPr lang="en-US" sz="2400" b="1" dirty="0">
              <a:solidFill>
                <a:srgbClr val="002060"/>
              </a:solidFill>
              <a:effectLst/>
              <a:cs typeface="B Mitra" panose="00000400000000000000" pitchFamily="2" charset="-78"/>
            </a:endParaRPr>
          </a:p>
          <a:p>
            <a:pPr algn="r" rtl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a-IR" sz="2400" b="1" dirty="0">
                <a:solidFill>
                  <a:srgbClr val="002060"/>
                </a:solidFill>
                <a:effectLst/>
                <a:cs typeface="B Mitra" panose="00000400000000000000" pitchFamily="2" charset="-78"/>
              </a:rPr>
              <a:t>شرکت مرا فرستاده است.</a:t>
            </a:r>
          </a:p>
          <a:p>
            <a:pPr algn="r" rtl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a-IR" sz="2400" b="1" dirty="0">
                <a:solidFill>
                  <a:srgbClr val="002060"/>
                </a:solidFill>
                <a:effectLst/>
                <a:cs typeface="B Mitra" panose="00000400000000000000" pitchFamily="2" charset="-78"/>
              </a:rPr>
              <a:t>ما مشکل داریم و امده ام به سازمانم کمک کنم که مشکلات خود را واقعا حل کند به شکلی که به جای خود بازنگردند </a:t>
            </a:r>
            <a:endParaRPr lang="en-US" sz="2400" b="1" dirty="0">
              <a:solidFill>
                <a:srgbClr val="002060"/>
              </a:solidFill>
              <a:effectLst/>
              <a:cs typeface="B Mitra" panose="00000400000000000000" pitchFamily="2" charset="-78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0CB5AA5-4FB7-9B89-9D2F-0BD79251CD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1184736"/>
            <a:ext cx="5212080" cy="3468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81168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  <a14:imgEffect>
                      <a14:brightnessContrast bright="25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580" y="260648"/>
            <a:ext cx="8304840" cy="619268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211960" y="260648"/>
            <a:ext cx="42274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fa-IR" sz="4000" dirty="0">
                <a:solidFill>
                  <a:srgbClr val="FFC000"/>
                </a:solidFill>
                <a:cs typeface="B Titr" panose="00000700000000000000" pitchFamily="2" charset="-78"/>
              </a:rPr>
              <a:t>اصل سوم: نمونه عملی </a:t>
            </a:r>
            <a:endParaRPr lang="en-US" sz="4000" dirty="0">
              <a:solidFill>
                <a:srgbClr val="FFC000"/>
              </a:solidFill>
              <a:cs typeface="B Titr" panose="00000700000000000000" pitchFamily="2" charset="-78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70CC2-10D4-4C4F-9697-CD62CFAC7DF8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20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12" name="Isosceles Triangle 11"/>
          <p:cNvSpPr/>
          <p:nvPr/>
        </p:nvSpPr>
        <p:spPr>
          <a:xfrm rot="5400000">
            <a:off x="106680" y="243840"/>
            <a:ext cx="365760" cy="182880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71600" y="1096474"/>
            <a:ext cx="1656184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fa-IR" dirty="0">
                <a:cs typeface="B Mitra" panose="00000400000000000000" pitchFamily="2" charset="-78"/>
              </a:rPr>
              <a:t>قبل از بهبود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830923" y="1281140"/>
            <a:ext cx="1656184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fa-IR" dirty="0">
                <a:cs typeface="B Mitra" panose="00000400000000000000" pitchFamily="2" charset="-78"/>
              </a:rPr>
              <a:t>بعد از بهبود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906" y="1614487"/>
            <a:ext cx="2664296" cy="199822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906" y="3748458"/>
            <a:ext cx="2843808" cy="213285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2117640"/>
            <a:ext cx="3347864" cy="2510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816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DC78035-63F2-5A74-54DD-16A1AA565F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754"/>
          <a:stretch/>
        </p:blipFill>
        <p:spPr>
          <a:xfrm>
            <a:off x="3348320" y="1462209"/>
            <a:ext cx="5814040" cy="19374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347864" y="164217"/>
            <a:ext cx="57022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fa-IR" sz="4000" dirty="0">
                <a:solidFill>
                  <a:srgbClr val="FFC000"/>
                </a:solidFill>
                <a:cs typeface="B Titr" panose="00000700000000000000" pitchFamily="2" charset="-78"/>
              </a:rPr>
              <a:t>اصل سوم: ایجاد حرکت پیوسته </a:t>
            </a:r>
            <a:endParaRPr lang="en-US" sz="4000" dirty="0">
              <a:solidFill>
                <a:srgbClr val="FFC000"/>
              </a:solidFill>
              <a:cs typeface="B Titr" panose="00000700000000000000" pitchFamily="2" charset="-78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70CC2-10D4-4C4F-9697-CD62CFAC7DF8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21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12" name="Isosceles Triangle 11"/>
          <p:cNvSpPr/>
          <p:nvPr/>
        </p:nvSpPr>
        <p:spPr>
          <a:xfrm rot="5400000">
            <a:off x="106680" y="243840"/>
            <a:ext cx="365760" cy="182880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2">
            <a:hlinkClick r:id="rId4" action="ppaction://hlinkfile"/>
          </p:cNvPr>
          <p:cNvSpPr txBox="1">
            <a:spLocks noChangeArrowheads="1"/>
          </p:cNvSpPr>
          <p:nvPr/>
        </p:nvSpPr>
        <p:spPr bwMode="auto">
          <a:xfrm>
            <a:off x="251520" y="6117769"/>
            <a:ext cx="1728192" cy="479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2pPr>
            <a:lvl3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3pPr>
            <a:lvl4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4pPr>
            <a:lvl5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5pPr>
            <a:lvl6pPr marL="457200"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6pPr>
            <a:lvl7pPr marL="914400"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7pPr>
            <a:lvl8pPr marL="1371600"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8pPr>
            <a:lvl9pPr marL="1828800"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r">
              <a:spcBef>
                <a:spcPct val="5000"/>
              </a:spcBef>
              <a:spcAft>
                <a:spcPct val="5000"/>
              </a:spcAft>
            </a:pPr>
            <a:r>
              <a:rPr lang="fa-IR" altLang="en-US" sz="1800" b="1" dirty="0">
                <a:solidFill>
                  <a:srgbClr val="00B0F0"/>
                </a:solidFill>
                <a:cs typeface="B Mitra" pitchFamily="2" charset="-78"/>
                <a:hlinkClick r:id="rId5" action="ppaction://hlinkfile"/>
              </a:rPr>
              <a:t>فیلم حرکت پیوسته</a:t>
            </a:r>
            <a:endParaRPr lang="en-US" altLang="en-US" sz="1800" dirty="0">
              <a:solidFill>
                <a:srgbClr val="00B0F0"/>
              </a:solidFill>
              <a:cs typeface="B Mitra" pitchFamily="2" charset="-78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CF9D43E0-5F0C-8C07-9164-986C3F6DC555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178411" y="3663066"/>
            <a:ext cx="5182049" cy="295681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1860556D-9F32-6BF2-1B94-C429A4AD01D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ChalkSketch/>
                    </a14:imgEffect>
                  </a14:imgLayer>
                </a14:imgProps>
              </a:ext>
            </a:extLst>
          </a:blip>
          <a:srcRect l="10807" r="7063"/>
          <a:stretch/>
        </p:blipFill>
        <p:spPr>
          <a:xfrm>
            <a:off x="299657" y="881478"/>
            <a:ext cx="2736304" cy="30988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43710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96984" y="260648"/>
            <a:ext cx="62424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fa-IR" sz="4000" dirty="0">
                <a:solidFill>
                  <a:srgbClr val="FFC000"/>
                </a:solidFill>
                <a:cs typeface="B Titr" panose="00000700000000000000" pitchFamily="2" charset="-78"/>
              </a:rPr>
              <a:t>اصل سوم: نمونه عملی</a:t>
            </a:r>
            <a:r>
              <a:rPr lang="en-US" sz="4000" dirty="0">
                <a:solidFill>
                  <a:srgbClr val="FFC000"/>
                </a:solidFill>
                <a:cs typeface="B Titr" panose="00000700000000000000" pitchFamily="2" charset="-78"/>
              </a:rPr>
              <a:t> </a:t>
            </a:r>
            <a:r>
              <a:rPr lang="fa-IR" sz="4000" dirty="0">
                <a:solidFill>
                  <a:srgbClr val="FFC000"/>
                </a:solidFill>
                <a:cs typeface="B Titr" panose="00000700000000000000" pitchFamily="2" charset="-78"/>
              </a:rPr>
              <a:t>در خدمات </a:t>
            </a:r>
            <a:endParaRPr lang="en-US" sz="4000" dirty="0">
              <a:solidFill>
                <a:srgbClr val="FFC000"/>
              </a:solidFill>
              <a:cs typeface="B Titr" panose="00000700000000000000" pitchFamily="2" charset="-78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70CC2-10D4-4C4F-9697-CD62CFAC7DF8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22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12" name="Isosceles Triangle 11"/>
          <p:cNvSpPr/>
          <p:nvPr/>
        </p:nvSpPr>
        <p:spPr>
          <a:xfrm rot="5400000">
            <a:off x="106680" y="243840"/>
            <a:ext cx="365760" cy="182880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D9485BF-68E5-DD9A-8A4F-A62A0D18BE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560" y="1979364"/>
            <a:ext cx="4057585" cy="317782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F9F8149-7DF1-F465-862C-F3C069DE1E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5721" y="2042892"/>
            <a:ext cx="3706680" cy="2782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77627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  <a14:imgEffect>
                      <a14:brightnessContrast bright="25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580" y="260648"/>
            <a:ext cx="8304840" cy="619268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915455" y="518160"/>
            <a:ext cx="4685898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fa-IR" sz="3500" b="1" dirty="0">
                <a:solidFill>
                  <a:srgbClr val="FFC000"/>
                </a:solidFill>
                <a:cs typeface="B Titr" panose="00000700000000000000" pitchFamily="2" charset="-78"/>
              </a:rPr>
              <a:t>الزامات حرکت پیوسته واقعی</a:t>
            </a:r>
            <a:endParaRPr lang="en-US" sz="3500" b="1" dirty="0">
              <a:solidFill>
                <a:srgbClr val="FFC000"/>
              </a:solidFill>
              <a:cs typeface="B Titr" panose="00000700000000000000" pitchFamily="2" charset="-78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70CC2-10D4-4C4F-9697-CD62CFAC7DF8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23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12" name="Isosceles Triangle 11"/>
          <p:cNvSpPr/>
          <p:nvPr/>
        </p:nvSpPr>
        <p:spPr>
          <a:xfrm rot="5400000">
            <a:off x="106680" y="243840"/>
            <a:ext cx="365760" cy="182880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755576" y="706932"/>
            <a:ext cx="7848600" cy="4090220"/>
          </a:xfrm>
          <a:prstGeom prst="rect">
            <a:avLst/>
          </a:prstGeom>
        </p:spPr>
        <p:txBody>
          <a:bodyPr vert="horz" tIns="0" rIns="45720" bIns="0" anchor="b">
            <a:normAutofit/>
          </a:bodyPr>
          <a:lstStyle>
            <a:lvl1pPr marL="0" indent="0" algn="r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None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None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1">
              <a:lnSpc>
                <a:spcPts val="3500"/>
              </a:lnSpc>
              <a:spcBef>
                <a:spcPts val="0"/>
              </a:spcBef>
              <a:spcAft>
                <a:spcPts val="600"/>
              </a:spcAft>
              <a:buClr>
                <a:srgbClr val="6EA0B0"/>
              </a:buClr>
            </a:pPr>
            <a:r>
              <a:rPr lang="fa-IR" altLang="en-US" sz="2500" dirty="0">
                <a:cs typeface="B Mitra" pitchFamily="2" charset="-78"/>
              </a:rPr>
              <a:t>بر حرکت پیوسته قانون </a:t>
            </a:r>
            <a:r>
              <a:rPr lang="fa-IR" altLang="en-US" sz="2500" b="1" dirty="0">
                <a:cs typeface="B Mitra" pitchFamily="2" charset="-78"/>
              </a:rPr>
              <a:t>همه یا هیچ</a:t>
            </a:r>
            <a:r>
              <a:rPr lang="fa-IR" altLang="en-US" sz="2500" dirty="0">
                <a:cs typeface="B Mitra" pitchFamily="2" charset="-78"/>
              </a:rPr>
              <a:t> حاکم است. </a:t>
            </a:r>
          </a:p>
          <a:p>
            <a:pPr rtl="1">
              <a:lnSpc>
                <a:spcPts val="3500"/>
              </a:lnSpc>
              <a:spcBef>
                <a:spcPts val="0"/>
              </a:spcBef>
              <a:spcAft>
                <a:spcPts val="600"/>
              </a:spcAft>
              <a:buClr>
                <a:srgbClr val="6EA0B0"/>
              </a:buClr>
            </a:pPr>
            <a:endParaRPr lang="fa-IR" altLang="en-US" sz="2500" dirty="0">
              <a:cs typeface="B Mitra" pitchFamily="2" charset="-78"/>
            </a:endParaRPr>
          </a:p>
          <a:p>
            <a:pPr rtl="1">
              <a:lnSpc>
                <a:spcPts val="3500"/>
              </a:lnSpc>
              <a:spcBef>
                <a:spcPts val="0"/>
              </a:spcBef>
              <a:spcAft>
                <a:spcPts val="1200"/>
              </a:spcAft>
              <a:buClr>
                <a:srgbClr val="6EA0B0"/>
              </a:buClr>
            </a:pPr>
            <a:r>
              <a:rPr lang="fa-IR" altLang="en-US" sz="2500" dirty="0">
                <a:cs typeface="B Mitra" pitchFamily="2" charset="-78"/>
              </a:rPr>
              <a:t>به همین دلیل برای یک حرکت پیوسته واقعی چهار الزام ضروری است:</a:t>
            </a:r>
          </a:p>
          <a:p>
            <a:pPr marL="457200" indent="-457200" rtl="1">
              <a:lnSpc>
                <a:spcPts val="3500"/>
              </a:lnSpc>
              <a:spcBef>
                <a:spcPts val="0"/>
              </a:spcBef>
              <a:buClr>
                <a:srgbClr val="6EA0B0"/>
              </a:buClr>
              <a:buFont typeface="Wingdings 2"/>
              <a:buAutoNum type="arabicPeriod"/>
            </a:pPr>
            <a:r>
              <a:rPr lang="fa-IR" altLang="en-US" b="1" dirty="0">
                <a:cs typeface="B Mitra" pitchFamily="2" charset="-78"/>
              </a:rPr>
              <a:t>کار استاندارد</a:t>
            </a:r>
          </a:p>
          <a:p>
            <a:pPr marL="457200" indent="-457200" rtl="1">
              <a:lnSpc>
                <a:spcPts val="3500"/>
              </a:lnSpc>
              <a:spcBef>
                <a:spcPts val="0"/>
              </a:spcBef>
              <a:buClr>
                <a:srgbClr val="6EA0B0"/>
              </a:buClr>
              <a:buFont typeface="Wingdings 2"/>
              <a:buAutoNum type="arabicPeriod"/>
            </a:pPr>
            <a:r>
              <a:rPr lang="fa-IR" altLang="en-US" b="1" dirty="0">
                <a:cs typeface="B Mitra" pitchFamily="2" charset="-78"/>
              </a:rPr>
              <a:t>ساماندهی محیط کار</a:t>
            </a:r>
          </a:p>
          <a:p>
            <a:pPr marL="457200" indent="-457200" rtl="1">
              <a:lnSpc>
                <a:spcPts val="3500"/>
              </a:lnSpc>
              <a:spcBef>
                <a:spcPts val="0"/>
              </a:spcBef>
              <a:buClr>
                <a:srgbClr val="6EA0B0"/>
              </a:buClr>
              <a:buFont typeface="Wingdings 2"/>
              <a:buAutoNum type="arabicPeriod"/>
            </a:pPr>
            <a:r>
              <a:rPr lang="fa-IR" altLang="en-US" b="1" dirty="0">
                <a:cs typeface="B Mitra" pitchFamily="2" charset="-78"/>
              </a:rPr>
              <a:t>تبدیل سریع</a:t>
            </a:r>
          </a:p>
          <a:p>
            <a:pPr marL="457200" indent="-457200" rtl="1">
              <a:lnSpc>
                <a:spcPts val="3500"/>
              </a:lnSpc>
              <a:spcBef>
                <a:spcPts val="0"/>
              </a:spcBef>
              <a:spcAft>
                <a:spcPts val="600"/>
              </a:spcAft>
              <a:buClr>
                <a:srgbClr val="6EA0B0"/>
              </a:buClr>
              <a:buFont typeface="Wingdings 2"/>
              <a:buAutoNum type="arabicPeriod"/>
            </a:pPr>
            <a:r>
              <a:rPr lang="fa-IR" altLang="en-US" b="1" dirty="0">
                <a:cs typeface="B Mitra" pitchFamily="2" charset="-78"/>
              </a:rPr>
              <a:t>توقفات صفر (نت ناب)</a:t>
            </a:r>
            <a:endParaRPr lang="en-US" altLang="en-US" b="1" dirty="0">
              <a:cs typeface="B Mitra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044607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  <a14:imgEffect>
                      <a14:brightnessContrast bright="25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580" y="260648"/>
            <a:ext cx="8304840" cy="619268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35553" y="560874"/>
            <a:ext cx="5012911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fa-IR" sz="3500" b="1" dirty="0">
                <a:solidFill>
                  <a:srgbClr val="FFC000"/>
                </a:solidFill>
                <a:cs typeface="B Titr" panose="00000700000000000000" pitchFamily="2" charset="-78"/>
              </a:rPr>
              <a:t>اصل سوم: ایجاد حرکت پیوسته </a:t>
            </a:r>
            <a:endParaRPr lang="en-US" sz="3500" b="1" dirty="0">
              <a:solidFill>
                <a:srgbClr val="FFC000"/>
              </a:solidFill>
              <a:cs typeface="B Titr" panose="00000700000000000000" pitchFamily="2" charset="-78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70CC2-10D4-4C4F-9697-CD62CFAC7DF8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24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473968" y="1273124"/>
            <a:ext cx="8274496" cy="1651820"/>
          </a:xfrm>
          <a:prstGeom prst="rect">
            <a:avLst/>
          </a:prstGeom>
        </p:spPr>
        <p:txBody>
          <a:bodyPr vert="horz" tIns="0" rIns="45720" bIns="0" anchor="b">
            <a:normAutofit/>
          </a:bodyPr>
          <a:lstStyle>
            <a:lvl1pPr marL="0" indent="0" algn="r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None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None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1">
              <a:lnSpc>
                <a:spcPct val="120000"/>
              </a:lnSpc>
              <a:buClr>
                <a:srgbClr val="6EA0B0"/>
              </a:buClr>
            </a:pPr>
            <a:r>
              <a:rPr lang="fa-IR" altLang="en-US" sz="2200" b="1" dirty="0">
                <a:cs typeface="B Mitra" pitchFamily="2" charset="-78"/>
              </a:rPr>
              <a:t>1. آیا در همه فرآیندها می توان از اصل سوم استفاده کرد؟ چرا؟ مثال بزنید.</a:t>
            </a:r>
          </a:p>
          <a:p>
            <a:pPr rtl="1">
              <a:lnSpc>
                <a:spcPct val="120000"/>
              </a:lnSpc>
              <a:buClr>
                <a:srgbClr val="6EA0B0"/>
              </a:buClr>
            </a:pPr>
            <a:r>
              <a:rPr lang="fa-IR" altLang="en-US" sz="2200" b="1" dirty="0">
                <a:cs typeface="B Mitra" pitchFamily="2" charset="-78"/>
              </a:rPr>
              <a:t>2. در چنین شرایطی چه باید کرد؟</a:t>
            </a:r>
          </a:p>
          <a:p>
            <a:pPr rtl="1">
              <a:lnSpc>
                <a:spcPct val="120000"/>
              </a:lnSpc>
              <a:buClr>
                <a:srgbClr val="6EA0B0"/>
              </a:buClr>
            </a:pPr>
            <a:r>
              <a:rPr lang="fa-IR" altLang="en-US" sz="2200" b="1" dirty="0">
                <a:cs typeface="B Mitra" pitchFamily="2" charset="-78"/>
              </a:rPr>
              <a:t>3. در مورد شکل زیر توضیح دهید.</a:t>
            </a:r>
            <a:endParaRPr lang="en-US" altLang="en-US" sz="2200" b="1" dirty="0">
              <a:cs typeface="B Mitra" pitchFamily="2" charset="-7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429000"/>
            <a:ext cx="5270730" cy="27591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31049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  <a14:imgEffect>
                      <a14:brightnessContrast bright="25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580" y="260648"/>
            <a:ext cx="8304840" cy="6192688"/>
          </a:xfrm>
          <a:prstGeom prst="rect">
            <a:avLst/>
          </a:prstGeom>
        </p:spPr>
      </p:pic>
      <p:pic>
        <p:nvPicPr>
          <p:cNvPr id="4098" name="Picture 2" descr="F:\OLD BOOKS\lean lexicon\jpeg images-ll\page7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8767" y="2631051"/>
            <a:ext cx="6851625" cy="29581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8" name="Rectangle 27"/>
          <p:cNvSpPr/>
          <p:nvPr/>
        </p:nvSpPr>
        <p:spPr>
          <a:xfrm>
            <a:off x="1115616" y="1261209"/>
            <a:ext cx="756084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>
              <a:lnSpc>
                <a:spcPts val="3600"/>
              </a:lnSpc>
              <a:defRPr/>
            </a:pPr>
            <a:r>
              <a:rPr lang="fa-IR" altLang="en-US" sz="2600" dirty="0">
                <a:latin typeface="2  Mitra"/>
                <a:cs typeface="B Mitra" pitchFamily="2" charset="-78"/>
              </a:rPr>
              <a:t>اجازه دهید مشتری محصول را از فرایند قبلی بیرون بکشد به جای آن که محصول توسط فرایند قبلی به سمت فرایند بعدی رانده شود.</a:t>
            </a:r>
          </a:p>
        </p:txBody>
      </p:sp>
      <p:sp>
        <p:nvSpPr>
          <p:cNvPr id="29" name="Isosceles Triangle 28"/>
          <p:cNvSpPr/>
          <p:nvPr/>
        </p:nvSpPr>
        <p:spPr>
          <a:xfrm>
            <a:off x="107504" y="6597352"/>
            <a:ext cx="253557" cy="144016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21172" y="478413"/>
            <a:ext cx="70022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fa-IR" sz="3600" b="1" dirty="0">
                <a:solidFill>
                  <a:schemeClr val="accent3"/>
                </a:solidFill>
                <a:cs typeface="B Titr" panose="00000700000000000000" pitchFamily="2" charset="-78"/>
              </a:rPr>
              <a:t>اصل چهارم: استقرار کشش هموار</a:t>
            </a:r>
            <a:r>
              <a:rPr lang="en-US" sz="3600" b="1" dirty="0">
                <a:solidFill>
                  <a:schemeClr val="accent3"/>
                </a:solidFill>
                <a:cs typeface="B Titr" panose="00000700000000000000" pitchFamily="2" charset="-78"/>
              </a:rPr>
              <a:t> </a:t>
            </a:r>
            <a:r>
              <a:rPr lang="fa-IR" sz="3600" b="1" dirty="0">
                <a:solidFill>
                  <a:schemeClr val="accent3"/>
                </a:solidFill>
                <a:cs typeface="B Titr" panose="00000700000000000000" pitchFamily="2" charset="-78"/>
              </a:rPr>
              <a:t> در تولید</a:t>
            </a:r>
            <a:endParaRPr lang="en-US" sz="3600" b="1" dirty="0">
              <a:solidFill>
                <a:schemeClr val="accent3"/>
              </a:solidFill>
              <a:cs typeface="B Titr" panose="00000700000000000000" pitchFamily="2" charset="-78"/>
            </a:endParaRPr>
          </a:p>
        </p:txBody>
      </p:sp>
      <p:sp>
        <p:nvSpPr>
          <p:cNvPr id="6" name="Rectangle 2">
            <a:hlinkClick r:id="rId5" action="ppaction://hlinkfile"/>
          </p:cNvPr>
          <p:cNvSpPr txBox="1">
            <a:spLocks noChangeArrowheads="1"/>
          </p:cNvSpPr>
          <p:nvPr/>
        </p:nvSpPr>
        <p:spPr bwMode="auto">
          <a:xfrm>
            <a:off x="410496" y="5987496"/>
            <a:ext cx="1443980" cy="509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2pPr>
            <a:lvl3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3pPr>
            <a:lvl4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4pPr>
            <a:lvl5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5pPr>
            <a:lvl6pPr marL="457200"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6pPr>
            <a:lvl7pPr marL="914400"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7pPr>
            <a:lvl8pPr marL="1371600"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8pPr>
            <a:lvl9pPr marL="1828800"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5000"/>
              </a:spcBef>
              <a:spcAft>
                <a:spcPct val="5000"/>
              </a:spcAft>
              <a:buClrTx/>
              <a:buSzTx/>
              <a:buFontTx/>
              <a:buNone/>
              <a:tabLst/>
              <a:defRPr/>
            </a:pPr>
            <a:r>
              <a:rPr kumimoji="0" lang="fa-IR" altLang="en-US" sz="25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Franklin Gothic Book"/>
                <a:ea typeface="+mj-ea"/>
                <a:cs typeface="B Mitra" pitchFamily="2" charset="-78"/>
                <a:hlinkClick r:id="rId6" action="ppaction://hlinkfile"/>
              </a:rPr>
              <a:t>فیلم کشش</a:t>
            </a:r>
            <a:endParaRPr kumimoji="0" lang="en-US" altLang="en-US" sz="25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Franklin Gothic Book"/>
              <a:ea typeface="+mj-ea"/>
              <a:cs typeface="B Mitra" pitchFamily="2" charset="-78"/>
            </a:endParaRPr>
          </a:p>
        </p:txBody>
      </p:sp>
      <p:sp>
        <p:nvSpPr>
          <p:cNvPr id="8" name="Isosceles Triangle 7"/>
          <p:cNvSpPr/>
          <p:nvPr/>
        </p:nvSpPr>
        <p:spPr>
          <a:xfrm rot="5400000">
            <a:off x="319056" y="396241"/>
            <a:ext cx="365760" cy="182880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902271" y="3166297"/>
            <a:ext cx="5544616" cy="188769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rtl="1" fontAlgn="base">
              <a:lnSpc>
                <a:spcPts val="3500"/>
              </a:lnSpc>
              <a:buClr>
                <a:srgbClr val="FFE945"/>
              </a:buClr>
            </a:pPr>
            <a:endParaRPr lang="fa-IR" altLang="ar-SA" sz="2400" b="1" dirty="0">
              <a:latin typeface="Tahoma" pitchFamily="34" charset="0"/>
              <a:cs typeface="B Mitra" pitchFamily="2" charset="-78"/>
            </a:endParaRPr>
          </a:p>
          <a:p>
            <a:pPr algn="ctr" rtl="1" fontAlgn="base">
              <a:lnSpc>
                <a:spcPts val="3500"/>
              </a:lnSpc>
              <a:buClr>
                <a:srgbClr val="FFE945"/>
              </a:buClr>
            </a:pPr>
            <a:r>
              <a:rPr lang="fa-IR" altLang="ar-SA" sz="2400" b="1" dirty="0">
                <a:latin typeface="Tahoma" pitchFamily="34" charset="0"/>
                <a:cs typeface="B Mitra" pitchFamily="2" charset="-78"/>
              </a:rPr>
              <a:t>یک سیستم کششی و انواع آن چه کمکی به حل اتلاف ها و مشکلات شما می کند؟</a:t>
            </a:r>
          </a:p>
          <a:p>
            <a:pPr algn="ctr" rtl="1" fontAlgn="base">
              <a:lnSpc>
                <a:spcPts val="3500"/>
              </a:lnSpc>
              <a:buClr>
                <a:srgbClr val="FFE945"/>
              </a:buClr>
            </a:pPr>
            <a:endParaRPr lang="fa-IR" altLang="ar-SA" sz="2400" b="1" dirty="0">
              <a:latin typeface="Tahoma" pitchFamily="34" charset="0"/>
              <a:cs typeface="B Mitra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438545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3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6" grpId="0" autoUpdateAnimBg="0"/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60648"/>
            <a:ext cx="8458200" cy="589879"/>
          </a:xfrm>
          <a:noFill/>
          <a:ln>
            <a:noFill/>
          </a:ln>
        </p:spPr>
        <p:txBody>
          <a:bodyPr>
            <a:normAutofit/>
          </a:bodyPr>
          <a:lstStyle/>
          <a:p>
            <a:pPr algn="r" rtl="1" eaLnBrk="1" fontAlgn="auto" hangingPunct="1">
              <a:spcAft>
                <a:spcPts val="0"/>
              </a:spcAft>
              <a:buFont typeface="Wingdings" pitchFamily="2" charset="2"/>
              <a:buChar char="ï"/>
              <a:defRPr/>
            </a:pPr>
            <a:r>
              <a:rPr lang="en-US" altLang="en-US" sz="3200" b="1" dirty="0">
                <a:solidFill>
                  <a:srgbClr val="FFC000"/>
                </a:solidFill>
                <a:cs typeface="B Mitra" pitchFamily="2" charset="-78"/>
              </a:rPr>
              <a:t> </a:t>
            </a:r>
            <a:r>
              <a:rPr lang="ar-SA" altLang="en-US" sz="3200" b="1" dirty="0">
                <a:solidFill>
                  <a:srgbClr val="FFC000"/>
                </a:solidFill>
                <a:cs typeface="B Mitra" pitchFamily="2" charset="-78"/>
              </a:rPr>
              <a:t>سيستم سوپرماركت كششي</a:t>
            </a:r>
            <a:r>
              <a:rPr lang="en-US" altLang="en-US" sz="3200" b="1" dirty="0">
                <a:solidFill>
                  <a:srgbClr val="FFC000"/>
                </a:solidFill>
                <a:cs typeface="B Mitra" pitchFamily="2" charset="-78"/>
              </a:rPr>
              <a:t>:</a:t>
            </a:r>
            <a:r>
              <a:rPr lang="fa-IR" altLang="en-US" sz="3200" b="1" dirty="0">
                <a:solidFill>
                  <a:srgbClr val="FFC000"/>
                </a:solidFill>
                <a:cs typeface="B Mitra" pitchFamily="2" charset="-78"/>
              </a:rPr>
              <a:t> حالت ساده</a:t>
            </a:r>
            <a:endParaRPr lang="en-US" altLang="en-US" sz="3200" b="1" dirty="0">
              <a:solidFill>
                <a:srgbClr val="FFC000"/>
              </a:solidFill>
              <a:cs typeface="B Mitra" pitchFamily="2" charset="-78"/>
            </a:endParaRPr>
          </a:p>
        </p:txBody>
      </p:sp>
      <p:sp>
        <p:nvSpPr>
          <p:cNvPr id="230403" name="Rectangle 3"/>
          <p:cNvSpPr>
            <a:spLocks noChangeArrowheads="1"/>
          </p:cNvSpPr>
          <p:nvPr/>
        </p:nvSpPr>
        <p:spPr bwMode="auto">
          <a:xfrm>
            <a:off x="0" y="1219200"/>
            <a:ext cx="9144000" cy="4724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a-IR"/>
          </a:p>
        </p:txBody>
      </p:sp>
      <p:pic>
        <p:nvPicPr>
          <p:cNvPr id="230404" name="Picture 4" descr="4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43800" y="3015734"/>
            <a:ext cx="1025525" cy="13350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30405" name="Picture 5" descr="4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3091934"/>
            <a:ext cx="1025525" cy="13350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30408" name="Picture 8" descr="46-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3400" y="3168134"/>
            <a:ext cx="355600" cy="1328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0409" name="Line 9"/>
          <p:cNvSpPr>
            <a:spLocks noChangeShapeType="1"/>
          </p:cNvSpPr>
          <p:nvPr/>
        </p:nvSpPr>
        <p:spPr bwMode="auto">
          <a:xfrm flipV="1">
            <a:off x="8001000" y="2558534"/>
            <a:ext cx="0" cy="457200"/>
          </a:xfrm>
          <a:prstGeom prst="line">
            <a:avLst/>
          </a:prstGeom>
          <a:noFill/>
          <a:ln w="381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fa-IR"/>
          </a:p>
        </p:txBody>
      </p:sp>
      <p:sp>
        <p:nvSpPr>
          <p:cNvPr id="230410" name="Line 10"/>
          <p:cNvSpPr>
            <a:spLocks noChangeShapeType="1"/>
          </p:cNvSpPr>
          <p:nvPr/>
        </p:nvSpPr>
        <p:spPr bwMode="auto">
          <a:xfrm flipH="1">
            <a:off x="6019800" y="2558534"/>
            <a:ext cx="1981200" cy="0"/>
          </a:xfrm>
          <a:prstGeom prst="line">
            <a:avLst/>
          </a:prstGeom>
          <a:noFill/>
          <a:ln w="381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fa-IR"/>
          </a:p>
        </p:txBody>
      </p:sp>
      <p:sp>
        <p:nvSpPr>
          <p:cNvPr id="230411" name="Line 11"/>
          <p:cNvSpPr>
            <a:spLocks noChangeShapeType="1"/>
          </p:cNvSpPr>
          <p:nvPr/>
        </p:nvSpPr>
        <p:spPr bwMode="auto">
          <a:xfrm flipH="1">
            <a:off x="4495800" y="2558534"/>
            <a:ext cx="838200" cy="0"/>
          </a:xfrm>
          <a:prstGeom prst="line">
            <a:avLst/>
          </a:prstGeom>
          <a:noFill/>
          <a:ln w="381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fa-IR"/>
          </a:p>
        </p:txBody>
      </p:sp>
      <p:sp>
        <p:nvSpPr>
          <p:cNvPr id="230412" name="Line 12"/>
          <p:cNvSpPr>
            <a:spLocks noChangeShapeType="1"/>
          </p:cNvSpPr>
          <p:nvPr/>
        </p:nvSpPr>
        <p:spPr bwMode="auto">
          <a:xfrm>
            <a:off x="4495800" y="2558534"/>
            <a:ext cx="0" cy="1295400"/>
          </a:xfrm>
          <a:prstGeom prst="line">
            <a:avLst/>
          </a:prstGeom>
          <a:noFill/>
          <a:ln w="38100">
            <a:noFill/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fa-IR"/>
          </a:p>
        </p:txBody>
      </p:sp>
      <p:sp>
        <p:nvSpPr>
          <p:cNvPr id="230413" name="Line 13"/>
          <p:cNvSpPr>
            <a:spLocks noChangeShapeType="1"/>
          </p:cNvSpPr>
          <p:nvPr/>
        </p:nvSpPr>
        <p:spPr bwMode="auto">
          <a:xfrm>
            <a:off x="4495800" y="3853934"/>
            <a:ext cx="3048000" cy="0"/>
          </a:xfrm>
          <a:prstGeom prst="line">
            <a:avLst/>
          </a:prstGeom>
          <a:noFill/>
          <a:ln w="38100">
            <a:solidFill>
              <a:schemeClr val="tx1"/>
            </a:solidFill>
            <a:prstDash val="dash"/>
            <a:round/>
            <a:headEnd/>
            <a:tailEnd type="stealth" w="lg" len="lg"/>
          </a:ln>
        </p:spPr>
        <p:txBody>
          <a:bodyPr wrap="none" anchor="ctr"/>
          <a:lstStyle/>
          <a:p>
            <a:endParaRPr lang="fa-IR"/>
          </a:p>
        </p:txBody>
      </p:sp>
      <p:sp>
        <p:nvSpPr>
          <p:cNvPr id="230414" name="Line 14"/>
          <p:cNvSpPr>
            <a:spLocks noChangeShapeType="1"/>
          </p:cNvSpPr>
          <p:nvPr/>
        </p:nvSpPr>
        <p:spPr bwMode="auto">
          <a:xfrm flipV="1">
            <a:off x="4343400" y="2558534"/>
            <a:ext cx="0" cy="914400"/>
          </a:xfrm>
          <a:prstGeom prst="line">
            <a:avLst/>
          </a:prstGeom>
          <a:noFill/>
          <a:ln w="381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fa-IR"/>
          </a:p>
        </p:txBody>
      </p:sp>
      <p:sp>
        <p:nvSpPr>
          <p:cNvPr id="230415" name="Line 15"/>
          <p:cNvSpPr>
            <a:spLocks noChangeShapeType="1"/>
          </p:cNvSpPr>
          <p:nvPr/>
        </p:nvSpPr>
        <p:spPr bwMode="auto">
          <a:xfrm flipH="1">
            <a:off x="3200400" y="2558534"/>
            <a:ext cx="1066800" cy="0"/>
          </a:xfrm>
          <a:prstGeom prst="line">
            <a:avLst/>
          </a:prstGeom>
          <a:noFill/>
          <a:ln w="381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fa-IR"/>
          </a:p>
        </p:txBody>
      </p:sp>
      <p:sp>
        <p:nvSpPr>
          <p:cNvPr id="230416" name="Line 16"/>
          <p:cNvSpPr>
            <a:spLocks noChangeShapeType="1"/>
          </p:cNvSpPr>
          <p:nvPr/>
        </p:nvSpPr>
        <p:spPr bwMode="auto">
          <a:xfrm flipH="1">
            <a:off x="1524000" y="2558534"/>
            <a:ext cx="1066800" cy="0"/>
          </a:xfrm>
          <a:prstGeom prst="line">
            <a:avLst/>
          </a:prstGeom>
          <a:noFill/>
          <a:ln w="381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fa-IR"/>
          </a:p>
        </p:txBody>
      </p:sp>
      <p:sp>
        <p:nvSpPr>
          <p:cNvPr id="230417" name="Line 17"/>
          <p:cNvSpPr>
            <a:spLocks noChangeShapeType="1"/>
          </p:cNvSpPr>
          <p:nvPr/>
        </p:nvSpPr>
        <p:spPr bwMode="auto">
          <a:xfrm>
            <a:off x="1524000" y="2558534"/>
            <a:ext cx="0" cy="533400"/>
          </a:xfrm>
          <a:prstGeom prst="line">
            <a:avLst/>
          </a:prstGeom>
          <a:noFill/>
          <a:ln w="38100">
            <a:solidFill>
              <a:schemeClr val="tx1"/>
            </a:solidFill>
            <a:prstDash val="dash"/>
            <a:round/>
            <a:headEnd/>
            <a:tailEnd type="stealth" w="lg" len="lg"/>
          </a:ln>
        </p:spPr>
        <p:txBody>
          <a:bodyPr wrap="none" anchor="ctr"/>
          <a:lstStyle/>
          <a:p>
            <a:endParaRPr lang="fa-IR"/>
          </a:p>
        </p:txBody>
      </p:sp>
      <p:sp>
        <p:nvSpPr>
          <p:cNvPr id="230418" name="Line 18"/>
          <p:cNvSpPr>
            <a:spLocks noChangeShapeType="1"/>
          </p:cNvSpPr>
          <p:nvPr/>
        </p:nvSpPr>
        <p:spPr bwMode="auto">
          <a:xfrm>
            <a:off x="2057400" y="3853934"/>
            <a:ext cx="2286000" cy="0"/>
          </a:xfrm>
          <a:prstGeom prst="line">
            <a:avLst/>
          </a:prstGeom>
          <a:noFill/>
          <a:ln w="38100">
            <a:solidFill>
              <a:schemeClr val="tx1"/>
            </a:solidFill>
            <a:prstDash val="dash"/>
            <a:round/>
            <a:headEnd/>
            <a:tailEnd type="stealth" w="lg" len="lg"/>
          </a:ln>
        </p:spPr>
        <p:txBody>
          <a:bodyPr wrap="none" anchor="ctr"/>
          <a:lstStyle/>
          <a:p>
            <a:endParaRPr lang="fa-IR"/>
          </a:p>
        </p:txBody>
      </p:sp>
      <p:sp>
        <p:nvSpPr>
          <p:cNvPr id="230419" name="Rectangle 19"/>
          <p:cNvSpPr>
            <a:spLocks noChangeArrowheads="1"/>
          </p:cNvSpPr>
          <p:nvPr/>
        </p:nvSpPr>
        <p:spPr bwMode="auto">
          <a:xfrm>
            <a:off x="5715000" y="3701534"/>
            <a:ext cx="228600" cy="22860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a-IR"/>
          </a:p>
        </p:txBody>
      </p:sp>
      <p:sp>
        <p:nvSpPr>
          <p:cNvPr id="230420" name="Rectangle 20"/>
          <p:cNvSpPr>
            <a:spLocks noChangeArrowheads="1"/>
          </p:cNvSpPr>
          <p:nvPr/>
        </p:nvSpPr>
        <p:spPr bwMode="auto">
          <a:xfrm>
            <a:off x="2819400" y="3701534"/>
            <a:ext cx="228600" cy="22860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a-IR"/>
          </a:p>
        </p:txBody>
      </p:sp>
      <p:sp>
        <p:nvSpPr>
          <p:cNvPr id="230421" name="Text Box 21"/>
          <p:cNvSpPr txBox="1">
            <a:spLocks noChangeArrowheads="1"/>
          </p:cNvSpPr>
          <p:nvPr/>
        </p:nvSpPr>
        <p:spPr bwMode="auto">
          <a:xfrm>
            <a:off x="914400" y="3207822"/>
            <a:ext cx="1219200" cy="349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1" eaLnBrk="0" hangingPunct="0">
              <a:lnSpc>
                <a:spcPct val="20000"/>
              </a:lnSpc>
              <a:spcBef>
                <a:spcPct val="50000"/>
              </a:spcBef>
            </a:pPr>
            <a:r>
              <a:rPr lang="en-US" altLang="ar-SA" sz="1600" b="1" dirty="0">
                <a:latin typeface="Times New Roman" pitchFamily="18" charset="0"/>
                <a:cs typeface="Lotus" pitchFamily="2" charset="-78"/>
              </a:rPr>
              <a:t>Supplying</a:t>
            </a:r>
          </a:p>
          <a:p>
            <a:pPr algn="ctr" rtl="1" eaLnBrk="0" hangingPunct="0">
              <a:lnSpc>
                <a:spcPct val="20000"/>
              </a:lnSpc>
              <a:spcBef>
                <a:spcPct val="50000"/>
              </a:spcBef>
            </a:pPr>
            <a:r>
              <a:rPr lang="en-US" altLang="ar-SA" sz="1600" b="1" dirty="0">
                <a:latin typeface="Times New Roman" pitchFamily="18" charset="0"/>
                <a:cs typeface="Lotus" pitchFamily="2" charset="-78"/>
              </a:rPr>
              <a:t>process</a:t>
            </a:r>
          </a:p>
        </p:txBody>
      </p:sp>
      <p:sp>
        <p:nvSpPr>
          <p:cNvPr id="230422" name="Text Box 22"/>
          <p:cNvSpPr txBox="1">
            <a:spLocks noChangeArrowheads="1"/>
          </p:cNvSpPr>
          <p:nvPr/>
        </p:nvSpPr>
        <p:spPr bwMode="auto">
          <a:xfrm>
            <a:off x="7380288" y="3120509"/>
            <a:ext cx="1219200" cy="317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1" eaLnBrk="0" hangingPunct="0">
              <a:lnSpc>
                <a:spcPct val="20000"/>
              </a:lnSpc>
              <a:spcBef>
                <a:spcPct val="50000"/>
              </a:spcBef>
            </a:pPr>
            <a:r>
              <a:rPr lang="en-US" altLang="ar-SA" sz="1400" b="1">
                <a:latin typeface="Times New Roman" pitchFamily="18" charset="0"/>
                <a:cs typeface="Lotus" pitchFamily="2" charset="-78"/>
              </a:rPr>
              <a:t>customer</a:t>
            </a:r>
          </a:p>
          <a:p>
            <a:pPr algn="ctr" rtl="1" eaLnBrk="0" hangingPunct="0">
              <a:lnSpc>
                <a:spcPct val="20000"/>
              </a:lnSpc>
              <a:spcBef>
                <a:spcPct val="50000"/>
              </a:spcBef>
            </a:pPr>
            <a:r>
              <a:rPr lang="en-US" altLang="ar-SA" sz="1400" b="1">
                <a:latin typeface="Times New Roman" pitchFamily="18" charset="0"/>
                <a:cs typeface="Lotus" pitchFamily="2" charset="-78"/>
              </a:rPr>
              <a:t>process</a:t>
            </a:r>
          </a:p>
        </p:txBody>
      </p:sp>
      <p:sp>
        <p:nvSpPr>
          <p:cNvPr id="230423" name="Text Box 23"/>
          <p:cNvSpPr txBox="1">
            <a:spLocks noChangeArrowheads="1"/>
          </p:cNvSpPr>
          <p:nvPr/>
        </p:nvSpPr>
        <p:spPr bwMode="auto">
          <a:xfrm>
            <a:off x="1219200" y="3549134"/>
            <a:ext cx="533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 eaLnBrk="0" hangingPunct="0">
              <a:spcBef>
                <a:spcPct val="50000"/>
              </a:spcBef>
            </a:pPr>
            <a:r>
              <a:rPr lang="en-US" altLang="ar-SA" sz="4400" b="1">
                <a:latin typeface="Times New Roman" pitchFamily="18" charset="0"/>
                <a:cs typeface="Tahoma (Arabic)" pitchFamily="42" charset="-78"/>
              </a:rPr>
              <a:t>A</a:t>
            </a:r>
          </a:p>
        </p:txBody>
      </p:sp>
      <p:sp>
        <p:nvSpPr>
          <p:cNvPr id="230424" name="Text Box 24"/>
          <p:cNvSpPr txBox="1">
            <a:spLocks noChangeArrowheads="1"/>
          </p:cNvSpPr>
          <p:nvPr/>
        </p:nvSpPr>
        <p:spPr bwMode="auto">
          <a:xfrm>
            <a:off x="7696200" y="3472934"/>
            <a:ext cx="533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 eaLnBrk="0" hangingPunct="0">
              <a:spcBef>
                <a:spcPct val="50000"/>
              </a:spcBef>
            </a:pPr>
            <a:r>
              <a:rPr lang="en-US" altLang="ar-SA" sz="4400">
                <a:latin typeface="Times New Roman" pitchFamily="18" charset="0"/>
                <a:cs typeface="Tahoma (Arabic)" pitchFamily="42" charset="-78"/>
              </a:rPr>
              <a:t>B</a:t>
            </a:r>
            <a:endParaRPr lang="en-US" altLang="ar-SA" sz="4400" b="1">
              <a:latin typeface="Times New Roman" pitchFamily="18" charset="0"/>
              <a:cs typeface="Tahoma (Arabic)" pitchFamily="42" charset="-78"/>
            </a:endParaRPr>
          </a:p>
        </p:txBody>
      </p:sp>
      <p:sp>
        <p:nvSpPr>
          <p:cNvPr id="230425" name="Text Box 25"/>
          <p:cNvSpPr txBox="1">
            <a:spLocks noChangeArrowheads="1"/>
          </p:cNvSpPr>
          <p:nvPr/>
        </p:nvSpPr>
        <p:spPr bwMode="auto">
          <a:xfrm>
            <a:off x="4191000" y="4119989"/>
            <a:ext cx="3505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rtl="1" eaLnBrk="0" hangingPunct="0">
              <a:spcBef>
                <a:spcPct val="50000"/>
              </a:spcBef>
            </a:pPr>
            <a:r>
              <a:rPr lang="fa-IR" altLang="en-US" sz="2400" b="1" dirty="0">
                <a:latin typeface="Times New Roman" pitchFamily="18" charset="0"/>
                <a:cs typeface="Lotus" pitchFamily="2" charset="-78"/>
              </a:rPr>
              <a:t>برداشت توسط حسابرسان</a:t>
            </a:r>
            <a:endParaRPr lang="en-US" altLang="en-US" sz="2400" b="1" dirty="0">
              <a:latin typeface="Times New Roman" pitchFamily="18" charset="0"/>
              <a:cs typeface="Lotus" pitchFamily="2" charset="-78"/>
            </a:endParaRPr>
          </a:p>
        </p:txBody>
      </p:sp>
      <p:sp>
        <p:nvSpPr>
          <p:cNvPr id="230427" name="Text Box 27"/>
          <p:cNvSpPr txBox="1">
            <a:spLocks noChangeArrowheads="1"/>
          </p:cNvSpPr>
          <p:nvPr/>
        </p:nvSpPr>
        <p:spPr bwMode="auto">
          <a:xfrm>
            <a:off x="2941637" y="5212526"/>
            <a:ext cx="2895600" cy="46166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rtl="1" eaLnBrk="0" hangingPunct="0">
              <a:spcBef>
                <a:spcPct val="50000"/>
              </a:spcBef>
            </a:pPr>
            <a:r>
              <a:rPr lang="fa-IR" altLang="en-US" sz="2400" b="1" dirty="0">
                <a:latin typeface="Times New Roman" pitchFamily="18" charset="0"/>
                <a:cs typeface="Lotus" pitchFamily="2" charset="-78"/>
              </a:rPr>
              <a:t>مرکز اطلاعات حسابداری</a:t>
            </a:r>
            <a:endParaRPr lang="en-US" altLang="en-US" sz="2400" b="1" dirty="0">
              <a:latin typeface="Times New Roman" pitchFamily="18" charset="0"/>
              <a:cs typeface="Lotus" pitchFamily="2" charset="-78"/>
            </a:endParaRPr>
          </a:p>
        </p:txBody>
      </p:sp>
      <p:sp>
        <p:nvSpPr>
          <p:cNvPr id="61468" name="Line 28"/>
          <p:cNvSpPr>
            <a:spLocks noChangeShapeType="1"/>
          </p:cNvSpPr>
          <p:nvPr/>
        </p:nvSpPr>
        <p:spPr bwMode="auto">
          <a:xfrm flipV="1">
            <a:off x="4572000" y="4615934"/>
            <a:ext cx="0" cy="381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fa-IR"/>
          </a:p>
        </p:txBody>
      </p:sp>
      <p:sp>
        <p:nvSpPr>
          <p:cNvPr id="230429" name="Text Box 29"/>
          <p:cNvSpPr txBox="1">
            <a:spLocks noChangeArrowheads="1"/>
          </p:cNvSpPr>
          <p:nvPr/>
        </p:nvSpPr>
        <p:spPr bwMode="auto">
          <a:xfrm>
            <a:off x="1503362" y="4158734"/>
            <a:ext cx="2794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rtl="1" eaLnBrk="0" hangingPunct="0">
              <a:spcBef>
                <a:spcPct val="50000"/>
              </a:spcBef>
            </a:pPr>
            <a:r>
              <a:rPr lang="fa-IR" altLang="en-US" sz="2400" b="1" dirty="0">
                <a:latin typeface="Times New Roman" pitchFamily="18" charset="0"/>
                <a:cs typeface="Lotus" pitchFamily="2" charset="-78"/>
              </a:rPr>
              <a:t>ذخيره اطلاعات توسط حسابداران</a:t>
            </a:r>
            <a:endParaRPr lang="en-US" altLang="en-US" sz="2400" b="1" dirty="0">
              <a:latin typeface="Times New Roman" pitchFamily="18" charset="0"/>
              <a:cs typeface="Lotus" pitchFamily="2" charset="-78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590800" y="5955268"/>
            <a:ext cx="4419600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 rtl="1"/>
            <a:r>
              <a:rPr lang="fa-IR" b="1" dirty="0">
                <a:latin typeface="2  Mitra"/>
                <a:cs typeface="B Mitra" pitchFamily="2" charset="-78"/>
              </a:rPr>
              <a:t>از بین رفتن 85% وقفه‌ها</a:t>
            </a:r>
            <a:endParaRPr lang="en-US" b="1" dirty="0">
              <a:latin typeface="2  Mitra"/>
              <a:cs typeface="B Mitra" pitchFamily="2" charset="-78"/>
            </a:endParaRPr>
          </a:p>
        </p:txBody>
      </p:sp>
      <p:sp>
        <p:nvSpPr>
          <p:cNvPr id="28" name="Rectangle 2"/>
          <p:cNvSpPr txBox="1">
            <a:spLocks noChangeArrowheads="1"/>
          </p:cNvSpPr>
          <p:nvPr/>
        </p:nvSpPr>
        <p:spPr>
          <a:xfrm>
            <a:off x="1403648" y="873423"/>
            <a:ext cx="7469088" cy="10990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1">
              <a:defRPr/>
            </a:pPr>
            <a:r>
              <a:rPr lang="fa-IR" altLang="en-US" sz="2000" b="1" dirty="0" smtClean="0">
                <a:latin typeface="Amaze" pitchFamily="34" charset="0"/>
                <a:cs typeface="B Mitra" pitchFamily="2" charset="-78"/>
              </a:rPr>
              <a:t>به </a:t>
            </a:r>
            <a:r>
              <a:rPr lang="fa-IR" altLang="en-US" sz="2000" b="1" dirty="0">
                <a:latin typeface="Amaze" pitchFamily="34" charset="0"/>
                <a:cs typeface="B Mitra" pitchFamily="2" charset="-78"/>
              </a:rPr>
              <a:t>جای آنکه هر بار، حسابرسان به کارکنان مراجعه کنند تا اطلاعات را دریافت کنند، </a:t>
            </a:r>
          </a:p>
          <a:p>
            <a:pPr algn="r" rtl="1">
              <a:defRPr/>
            </a:pPr>
            <a:r>
              <a:rPr lang="fa-IR" altLang="en-US" sz="2000" b="1" dirty="0">
                <a:latin typeface="Amaze" pitchFamily="34" charset="0"/>
                <a:cs typeface="B Mitra" pitchFamily="2" charset="-78"/>
              </a:rPr>
              <a:t>این اطلاعات از طریق یک مرکز اطلاعات، به روز شده و آن‌ها به آن مراجعه می‌کنند.</a:t>
            </a:r>
            <a:endParaRPr lang="en-US" altLang="en-US" sz="2000" b="1" dirty="0">
              <a:cs typeface="B Mitra" pitchFamily="2" charset="-78"/>
            </a:endParaRPr>
          </a:p>
        </p:txBody>
      </p:sp>
      <p:sp>
        <p:nvSpPr>
          <p:cNvPr id="29" name="Rectangle 2">
            <a:hlinkClick r:id="rId4" action="ppaction://hlinkfile"/>
          </p:cNvPr>
          <p:cNvSpPr txBox="1">
            <a:spLocks noChangeArrowheads="1"/>
          </p:cNvSpPr>
          <p:nvPr/>
        </p:nvSpPr>
        <p:spPr bwMode="auto">
          <a:xfrm>
            <a:off x="410496" y="5987496"/>
            <a:ext cx="1443980" cy="509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2pPr>
            <a:lvl3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3pPr>
            <a:lvl4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4pPr>
            <a:lvl5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5pPr>
            <a:lvl6pPr marL="457200"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6pPr>
            <a:lvl7pPr marL="914400"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7pPr>
            <a:lvl8pPr marL="1371600"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8pPr>
            <a:lvl9pPr marL="1828800"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5000"/>
              </a:spcBef>
              <a:spcAft>
                <a:spcPct val="5000"/>
              </a:spcAft>
              <a:buClrTx/>
              <a:buSzTx/>
              <a:buFontTx/>
              <a:buNone/>
              <a:tabLst/>
              <a:defRPr/>
            </a:pPr>
            <a:r>
              <a:rPr kumimoji="0" lang="fa-IR" altLang="en-US" sz="25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Franklin Gothic Book"/>
                <a:ea typeface="+mj-ea"/>
                <a:cs typeface="B Mitra" pitchFamily="2" charset="-78"/>
                <a:hlinkClick r:id="rId5" action="ppaction://hlinkfile"/>
              </a:rPr>
              <a:t>فیلم کشش</a:t>
            </a:r>
            <a:endParaRPr kumimoji="0" lang="en-US" altLang="en-US" sz="25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Franklin Gothic Book"/>
              <a:ea typeface="+mj-ea"/>
              <a:cs typeface="B Mitra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439407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30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04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04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04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04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304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04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304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04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304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04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30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30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304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304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304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304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2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304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304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304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304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304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304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304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304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2304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2304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2304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2304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2304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2304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2304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2304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2304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2304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2304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2304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2304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2304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2304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2304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2304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2304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2304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2304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2304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500" fill="hold"/>
                                        <p:tgtEl>
                                          <p:spTgt spid="2304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0403" grpId="0" animBg="1"/>
      <p:bldP spid="230409" grpId="0" animBg="1"/>
      <p:bldP spid="230410" grpId="0" animBg="1"/>
      <p:bldP spid="230411" grpId="0" animBg="1"/>
      <p:bldP spid="230412" grpId="0"/>
      <p:bldP spid="230413" grpId="0" animBg="1"/>
      <p:bldP spid="230414" grpId="0" animBg="1"/>
      <p:bldP spid="230415" grpId="0" animBg="1"/>
      <p:bldP spid="230416" grpId="0" animBg="1"/>
      <p:bldP spid="230417" grpId="0" animBg="1"/>
      <p:bldP spid="230418" grpId="0" animBg="1"/>
      <p:bldP spid="230419" grpId="0" animBg="1"/>
      <p:bldP spid="230420" grpId="0" animBg="1"/>
      <p:bldP spid="230421" grpId="0"/>
      <p:bldP spid="230422" grpId="0"/>
      <p:bldP spid="230423" grpId="0"/>
      <p:bldP spid="230424" grpId="0"/>
      <p:bldP spid="230425" grpId="0"/>
      <p:bldP spid="230427" grpId="0" animBg="1"/>
      <p:bldP spid="230429" grpId="0"/>
      <p:bldP spid="2" grpId="0" animBg="1"/>
      <p:bldP spid="28" grpId="0"/>
      <p:bldP spid="29" grpId="0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2263899" y="308467"/>
            <a:ext cx="4608512" cy="1028607"/>
          </a:xfrm>
        </p:spPr>
        <p:txBody>
          <a:bodyPr>
            <a:normAutofit/>
          </a:bodyPr>
          <a:lstStyle/>
          <a:p>
            <a:pPr>
              <a:lnSpc>
                <a:spcPts val="5000"/>
              </a:lnSpc>
            </a:pPr>
            <a:r>
              <a:rPr lang="fa-IR" altLang="en-US" sz="3000" b="1" dirty="0">
                <a:solidFill>
                  <a:srgbClr val="FFC000"/>
                </a:solidFill>
                <a:cs typeface="B Titr" panose="00000700000000000000" pitchFamily="2" charset="-78"/>
              </a:rPr>
              <a:t>نقشه جريان ارزش با خط زمان</a:t>
            </a:r>
            <a:endParaRPr lang="en-US" altLang="en-US" sz="3000" dirty="0">
              <a:solidFill>
                <a:srgbClr val="FFC000"/>
              </a:solidFill>
              <a:cs typeface="B Titr" panose="00000700000000000000" pitchFamily="2" charset="-78"/>
            </a:endParaRPr>
          </a:p>
        </p:txBody>
      </p:sp>
      <p:pic>
        <p:nvPicPr>
          <p:cNvPr id="9219" name="Picture 3" descr="page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998664"/>
            <a:ext cx="8777287" cy="4357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9F61D-D1B6-4060-BE7C-C832DFCDD19D}" type="slidenum">
              <a:rPr lang="ar-SA" altLang="en-US" smtClean="0">
                <a:solidFill>
                  <a:prstClr val="white">
                    <a:shade val="50000"/>
                  </a:prstClr>
                </a:solidFill>
              </a:rPr>
              <a:pPr/>
              <a:t>27</a:t>
            </a:fld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Isosceles Triangle 6"/>
          <p:cNvSpPr/>
          <p:nvPr/>
        </p:nvSpPr>
        <p:spPr>
          <a:xfrm rot="5400000">
            <a:off x="265231" y="346368"/>
            <a:ext cx="365760" cy="182880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9465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593376" y="336350"/>
            <a:ext cx="8083080" cy="788394"/>
          </a:xfrm>
        </p:spPr>
        <p:txBody>
          <a:bodyPr>
            <a:normAutofit fontScale="90000"/>
          </a:bodyPr>
          <a:lstStyle/>
          <a:p>
            <a:pPr>
              <a:lnSpc>
                <a:spcPts val="5000"/>
              </a:lnSpc>
            </a:pPr>
            <a:r>
              <a:rPr lang="fa-IR" altLang="en-US" sz="3000" b="1" dirty="0">
                <a:solidFill>
                  <a:srgbClr val="FFC000"/>
                </a:solidFill>
                <a:cs typeface="B Titr" panose="00000700000000000000" pitchFamily="2" charset="-78"/>
              </a:rPr>
              <a:t>نقشه جريان ارزش وضع آینده پس از پیاده‌سازی اصول تفکر ناب</a:t>
            </a:r>
            <a:endParaRPr lang="en-US" altLang="en-US" sz="3000" dirty="0">
              <a:solidFill>
                <a:srgbClr val="FFC000"/>
              </a:solidFill>
              <a:cs typeface="B Titr" panose="00000700000000000000" pitchFamily="2" charset="-78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9F61D-D1B6-4060-BE7C-C832DFCDD19D}" type="slidenum">
              <a:rPr lang="ar-SA" altLang="en-US" smtClean="0">
                <a:solidFill>
                  <a:prstClr val="white">
                    <a:shade val="50000"/>
                  </a:prstClr>
                </a:solidFill>
              </a:rPr>
              <a:pPr/>
              <a:t>28</a:t>
            </a:fld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pic>
        <p:nvPicPr>
          <p:cNvPr id="6" name="Picture 3" descr="VSM -future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155" y="1562947"/>
            <a:ext cx="8712000" cy="4808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969024" y="168652"/>
            <a:ext cx="7635424" cy="117211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rtl="1" fontAlgn="base">
              <a:lnSpc>
                <a:spcPts val="2800"/>
              </a:lnSpc>
              <a:buClr>
                <a:srgbClr val="FFE945"/>
              </a:buClr>
            </a:pPr>
            <a:endParaRPr lang="fa-IR" altLang="ar-SA" sz="2400" b="1" dirty="0">
              <a:latin typeface="Tahoma" pitchFamily="34" charset="0"/>
              <a:cs typeface="B Mitra" pitchFamily="2" charset="-78"/>
            </a:endParaRPr>
          </a:p>
          <a:p>
            <a:pPr algn="ctr" rtl="1" fontAlgn="base">
              <a:lnSpc>
                <a:spcPts val="2800"/>
              </a:lnSpc>
              <a:buClr>
                <a:srgbClr val="FFE945"/>
              </a:buClr>
            </a:pPr>
            <a:r>
              <a:rPr lang="fa-IR" altLang="ar-SA" sz="2400" b="1" dirty="0">
                <a:latin typeface="Tahoma" pitchFamily="34" charset="0"/>
                <a:cs typeface="B Mitra" pitchFamily="2" charset="-78"/>
              </a:rPr>
              <a:t>چهار اصل تفکر ناب چگونه در این نقشه به کار برده شده است.؟ </a:t>
            </a:r>
          </a:p>
          <a:p>
            <a:pPr algn="ctr" rtl="1" fontAlgn="base">
              <a:lnSpc>
                <a:spcPts val="2800"/>
              </a:lnSpc>
              <a:buClr>
                <a:srgbClr val="FFE945"/>
              </a:buClr>
            </a:pPr>
            <a:endParaRPr lang="fa-IR" altLang="ar-SA" sz="2400" b="1" dirty="0">
              <a:latin typeface="Tahoma" pitchFamily="34" charset="0"/>
              <a:cs typeface="B Mitra" pitchFamily="2" charset="-78"/>
            </a:endParaRPr>
          </a:p>
        </p:txBody>
      </p:sp>
      <p:sp>
        <p:nvSpPr>
          <p:cNvPr id="8" name="Isosceles Triangle 7"/>
          <p:cNvSpPr/>
          <p:nvPr/>
        </p:nvSpPr>
        <p:spPr>
          <a:xfrm rot="5400000">
            <a:off x="265231" y="346368"/>
            <a:ext cx="365760" cy="182880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3787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EB4FB27-2D90-7109-2624-9FE7A09962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5" y="1312108"/>
            <a:ext cx="7704857" cy="5501268"/>
          </a:xfrm>
          <a:prstGeom prst="rect">
            <a:avLst/>
          </a:prstGeom>
        </p:spPr>
      </p:pic>
      <p:sp>
        <p:nvSpPr>
          <p:cNvPr id="109570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683568" y="-112500"/>
            <a:ext cx="7920880" cy="1597284"/>
          </a:xfrm>
        </p:spPr>
        <p:txBody>
          <a:bodyPr>
            <a:normAutofit/>
          </a:bodyPr>
          <a:lstStyle/>
          <a:p>
            <a:pPr>
              <a:lnSpc>
                <a:spcPts val="5500"/>
              </a:lnSpc>
            </a:pPr>
            <a:r>
              <a:rPr lang="fa-IR" altLang="en-US" sz="3000" dirty="0">
                <a:solidFill>
                  <a:schemeClr val="accent3"/>
                </a:solidFill>
                <a:cs typeface="B Titr" panose="00000700000000000000" pitchFamily="2" charset="-78"/>
              </a:rPr>
              <a:t>چگونه اتلاف‌ها را در جریان ارزش خود ببینیم؟</a:t>
            </a:r>
            <a:br>
              <a:rPr lang="fa-IR" altLang="en-US" sz="3000" dirty="0">
                <a:solidFill>
                  <a:schemeClr val="accent3"/>
                </a:solidFill>
                <a:cs typeface="B Titr" panose="00000700000000000000" pitchFamily="2" charset="-78"/>
              </a:rPr>
            </a:br>
            <a:r>
              <a:rPr lang="fa-IR" altLang="en-US" sz="3000" b="1" dirty="0">
                <a:solidFill>
                  <a:srgbClr val="FFC000"/>
                </a:solidFill>
                <a:cs typeface="B Titr" panose="00000700000000000000" pitchFamily="2" charset="-78"/>
              </a:rPr>
              <a:t>نقشه جريان ارزش با خط زمان</a:t>
            </a:r>
            <a:endParaRPr lang="en-US" altLang="en-US" sz="3000" dirty="0">
              <a:solidFill>
                <a:srgbClr val="FFC000"/>
              </a:solidFill>
              <a:cs typeface="B Titr" panose="00000700000000000000" pitchFamily="2" charset="-78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9F61D-D1B6-4060-BE7C-C832DFCDD19D}" type="slidenum">
              <a:rPr lang="ar-SA" altLang="en-US" smtClean="0">
                <a:solidFill>
                  <a:prstClr val="white">
                    <a:shade val="50000"/>
                  </a:prstClr>
                </a:solidFill>
              </a:rPr>
              <a:pPr/>
              <a:t>29</a:t>
            </a:fld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3105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580" y="260648"/>
            <a:ext cx="8304840" cy="6192688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172400" y="6453336"/>
            <a:ext cx="723800" cy="160784"/>
          </a:xfrm>
        </p:spPr>
        <p:txBody>
          <a:bodyPr/>
          <a:lstStyle/>
          <a:p>
            <a:fld id="{E279C4FA-1157-48B0-B746-32175F7AF140}" type="slidenum">
              <a:rPr lang="en-US" sz="2000" smtClean="0"/>
              <a:t>3</a:t>
            </a:fld>
            <a:endParaRPr lang="en-US" sz="2000" dirty="0"/>
          </a:p>
        </p:txBody>
      </p:sp>
      <p:sp>
        <p:nvSpPr>
          <p:cNvPr id="6" name="Title 1"/>
          <p:cNvSpPr txBox="1">
            <a:spLocks noChangeAspect="1"/>
          </p:cNvSpPr>
          <p:nvPr/>
        </p:nvSpPr>
        <p:spPr>
          <a:xfrm>
            <a:off x="415860" y="332656"/>
            <a:ext cx="7972564" cy="1134290"/>
          </a:xfrm>
          <a:prstGeom prst="rect">
            <a:avLst/>
          </a:prstGeom>
          <a:noFill/>
        </p:spPr>
        <p:txBody>
          <a:bodyPr vert="horz" wrap="square" lIns="91440" tIns="216000" rIns="91440" bIns="252000" rtlCol="0" anchor="b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fa-IR" sz="4300" dirty="0">
                <a:solidFill>
                  <a:schemeClr val="accent3"/>
                </a:solidFill>
                <a:effectLst/>
                <a:latin typeface="+mn-lt"/>
                <a:cs typeface="B Titr" panose="00000700000000000000" pitchFamily="2" charset="-78"/>
              </a:rPr>
              <a:t>ناب چیست و چگونه به شما کمک می‌‌کند؟</a:t>
            </a:r>
            <a:endParaRPr lang="en-US" sz="4300" dirty="0">
              <a:solidFill>
                <a:schemeClr val="accent3"/>
              </a:solidFill>
              <a:effectLst/>
              <a:latin typeface="+mn-lt"/>
              <a:cs typeface="B Titr" panose="00000700000000000000" pitchFamily="2" charset="-78"/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2791341" y="1340768"/>
            <a:ext cx="5885115" cy="1770806"/>
          </a:xfrm>
          <a:prstGeom prst="rect">
            <a:avLst/>
          </a:prstGeom>
          <a:noFill/>
        </p:spPr>
        <p:txBody>
          <a:bodyPr vert="horz" wrap="square" lIns="288000" tIns="252000" rIns="288000" bIns="252000" rtlCol="0" anchor="ctr">
            <a:spAutoFit/>
          </a:bodyPr>
          <a:lstStyle>
            <a:lvl1pPr marL="274320" indent="-256032" algn="l" defTabSz="914400" rtl="0" eaLnBrk="1" latinLnBrk="0" hangingPunct="1">
              <a:spcBef>
                <a:spcPct val="20000"/>
              </a:spcBef>
              <a:spcAft>
                <a:spcPts val="0"/>
              </a:spcAft>
              <a:buSzPct val="60000"/>
              <a:buFont typeface="Wingdings" pitchFamily="2" charset="2"/>
              <a:buChar char=""/>
              <a:defRPr sz="21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400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058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7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4592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196596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2402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2514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28346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algn="r" rtl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a-IR" sz="2400" dirty="0">
                <a:solidFill>
                  <a:srgbClr val="002060"/>
                </a:solidFill>
                <a:effectLst/>
                <a:cs typeface="B Mitra" panose="00000400000000000000" pitchFamily="2" charset="-78"/>
              </a:rPr>
              <a:t>انجام بیش ترین با کم ترین</a:t>
            </a:r>
          </a:p>
          <a:p>
            <a:pPr algn="r" rtl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a-IR" sz="2400" dirty="0">
                <a:solidFill>
                  <a:srgbClr val="002060"/>
                </a:solidFill>
                <a:effectLst/>
                <a:cs typeface="B Mitra" panose="00000400000000000000" pitchFamily="2" charset="-78"/>
              </a:rPr>
              <a:t>بیش ترین از چه چیزی؟ آنچه که واقعا مشتری می خواهد.</a:t>
            </a:r>
          </a:p>
          <a:p>
            <a:pPr algn="r" rtl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a-IR" sz="2400" dirty="0">
                <a:solidFill>
                  <a:srgbClr val="002060"/>
                </a:solidFill>
                <a:effectLst/>
                <a:cs typeface="B Mitra" panose="00000400000000000000" pitchFamily="2" charset="-78"/>
              </a:rPr>
              <a:t>کم ترین از چه چیزی؟ از منابع تولید. </a:t>
            </a:r>
            <a:endParaRPr lang="en-US" sz="2400" dirty="0">
              <a:solidFill>
                <a:srgbClr val="002060"/>
              </a:solidFill>
              <a:effectLst/>
              <a:cs typeface="B Mitra" panose="00000400000000000000" pitchFamily="2" charset="-78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6310" y="3429000"/>
            <a:ext cx="4176000" cy="278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02956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683568" y="-112500"/>
            <a:ext cx="7920880" cy="1597284"/>
          </a:xfrm>
        </p:spPr>
        <p:txBody>
          <a:bodyPr>
            <a:normAutofit/>
          </a:bodyPr>
          <a:lstStyle/>
          <a:p>
            <a:pPr>
              <a:lnSpc>
                <a:spcPts val="5500"/>
              </a:lnSpc>
            </a:pPr>
            <a:r>
              <a:rPr lang="fa-IR" altLang="en-US" sz="3000" dirty="0">
                <a:solidFill>
                  <a:schemeClr val="accent3"/>
                </a:solidFill>
                <a:cs typeface="B Titr" panose="00000700000000000000" pitchFamily="2" charset="-78"/>
              </a:rPr>
              <a:t>چگونه اتلاف‌ها را در جریان ارزش خود ببینیم؟</a:t>
            </a:r>
            <a:br>
              <a:rPr lang="fa-IR" altLang="en-US" sz="3000" dirty="0">
                <a:solidFill>
                  <a:schemeClr val="accent3"/>
                </a:solidFill>
                <a:cs typeface="B Titr" panose="00000700000000000000" pitchFamily="2" charset="-78"/>
              </a:rPr>
            </a:br>
            <a:r>
              <a:rPr lang="fa-IR" altLang="en-US" sz="3000" b="1" dirty="0">
                <a:solidFill>
                  <a:srgbClr val="FFC000"/>
                </a:solidFill>
                <a:cs typeface="B Titr" panose="00000700000000000000" pitchFamily="2" charset="-78"/>
              </a:rPr>
              <a:t>نقشه جريان ارزش </a:t>
            </a:r>
            <a:r>
              <a:rPr lang="fa-IR" altLang="en-US" sz="3000" b="1" dirty="0" smtClean="0">
                <a:solidFill>
                  <a:srgbClr val="FFC000"/>
                </a:solidFill>
                <a:cs typeface="B Titr" panose="00000700000000000000" pitchFamily="2" charset="-78"/>
              </a:rPr>
              <a:t>وضع آینده</a:t>
            </a:r>
            <a:endParaRPr lang="en-US" altLang="en-US" sz="3000" dirty="0">
              <a:solidFill>
                <a:srgbClr val="FFC000"/>
              </a:solidFill>
              <a:cs typeface="B Titr" panose="00000700000000000000" pitchFamily="2" charset="-78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9F61D-D1B6-4060-BE7C-C832DFCDD19D}" type="slidenum">
              <a:rPr lang="ar-SA" altLang="en-US" smtClean="0">
                <a:solidFill>
                  <a:prstClr val="white">
                    <a:shade val="50000"/>
                  </a:prstClr>
                </a:solidFill>
              </a:rPr>
              <a:pPr/>
              <a:t>30</a:t>
            </a:fld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167" y="1484784"/>
            <a:ext cx="7557547" cy="5204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01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  <a14:imgEffect>
                      <a14:brightnessContrast bright="25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32656"/>
            <a:ext cx="8304840" cy="619268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075810" y="586715"/>
            <a:ext cx="2744662" cy="7540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fa-IR" sz="4300" b="1" dirty="0">
                <a:solidFill>
                  <a:srgbClr val="FFC000"/>
                </a:solidFill>
                <a:cs typeface="B Titr" panose="00000700000000000000" pitchFamily="2" charset="-78"/>
              </a:rPr>
              <a:t>کمال چیست؟</a:t>
            </a:r>
            <a:endParaRPr lang="en-US" sz="4300" b="1" dirty="0">
              <a:solidFill>
                <a:srgbClr val="FFC000"/>
              </a:solidFill>
              <a:cs typeface="B Titr" panose="00000700000000000000" pitchFamily="2" charset="-78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70CC2-10D4-4C4F-9697-CD62CFAC7DF8}" type="slidenum">
              <a:rPr lang="en-US" smtClean="0"/>
              <a:t>31</a:t>
            </a:fld>
            <a:endParaRPr lang="en-US"/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533400" y="4897642"/>
            <a:ext cx="7924800" cy="92075"/>
          </a:xfrm>
          <a:prstGeom prst="rect">
            <a:avLst/>
          </a:prstGeom>
          <a:solidFill>
            <a:schemeClr val="tx1"/>
          </a:solidFill>
          <a:ln w="2857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9" name="Text Box 5"/>
          <p:cNvSpPr txBox="1">
            <a:spLocks noChangeArrowheads="1"/>
          </p:cNvSpPr>
          <p:nvPr/>
        </p:nvSpPr>
        <p:spPr bwMode="auto">
          <a:xfrm>
            <a:off x="533400" y="4465308"/>
            <a:ext cx="994183" cy="32778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l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ar-SA" altLang="en-US" dirty="0">
                <a:cs typeface="B Mitra" panose="00000400000000000000" pitchFamily="2" charset="-78"/>
              </a:rPr>
              <a:t>وضعيت اوليه</a:t>
            </a:r>
            <a:endParaRPr lang="en-US" altLang="ar-SA" dirty="0">
              <a:cs typeface="B Mitra" panose="00000400000000000000" pitchFamily="2" charset="-78"/>
            </a:endParaRPr>
          </a:p>
        </p:txBody>
      </p:sp>
      <p:sp>
        <p:nvSpPr>
          <p:cNvPr id="20" name="Text Box 6"/>
          <p:cNvSpPr txBox="1">
            <a:spLocks noChangeArrowheads="1"/>
          </p:cNvSpPr>
          <p:nvPr/>
        </p:nvSpPr>
        <p:spPr bwMode="auto">
          <a:xfrm>
            <a:off x="3419872" y="3076196"/>
            <a:ext cx="1069524" cy="32778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l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ar-SA" altLang="en-US" dirty="0">
                <a:cs typeface="B Mitra" panose="00000400000000000000" pitchFamily="2" charset="-78"/>
              </a:rPr>
              <a:t>وضعيت  فعلي</a:t>
            </a:r>
            <a:endParaRPr lang="en-US" altLang="ar-SA" dirty="0">
              <a:cs typeface="B Mitra" panose="00000400000000000000" pitchFamily="2" charset="-78"/>
            </a:endParaRPr>
          </a:p>
        </p:txBody>
      </p:sp>
      <p:sp>
        <p:nvSpPr>
          <p:cNvPr id="21" name="Text Box 7"/>
          <p:cNvSpPr txBox="1">
            <a:spLocks noChangeArrowheads="1"/>
          </p:cNvSpPr>
          <p:nvPr/>
        </p:nvSpPr>
        <p:spPr bwMode="auto">
          <a:xfrm>
            <a:off x="6588224" y="1671191"/>
            <a:ext cx="1804987" cy="46166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l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ar-SA" altLang="en-US" sz="2000" b="1" dirty="0">
                <a:cs typeface="B Mitra" panose="00000400000000000000" pitchFamily="2" charset="-78"/>
              </a:rPr>
              <a:t>وضعيت آينده</a:t>
            </a:r>
            <a:endParaRPr lang="en-US" altLang="ar-SA" sz="2000" b="1" dirty="0">
              <a:cs typeface="B Mitra" panose="00000400000000000000" pitchFamily="2" charset="-78"/>
            </a:endParaRPr>
          </a:p>
        </p:txBody>
      </p:sp>
      <p:sp>
        <p:nvSpPr>
          <p:cNvPr id="22" name="Text Box 8"/>
          <p:cNvSpPr txBox="1">
            <a:spLocks noChangeArrowheads="1"/>
          </p:cNvSpPr>
          <p:nvPr/>
        </p:nvSpPr>
        <p:spPr bwMode="auto">
          <a:xfrm>
            <a:off x="7092280" y="4447796"/>
            <a:ext cx="1175322" cy="32778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i-IN" altLang="en-US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ar-SA" altLang="en-US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cs typeface="B Mitra" panose="00000400000000000000" pitchFamily="2" charset="-78"/>
              </a:rPr>
              <a:t>وضعيت اوليه</a:t>
            </a:r>
            <a:endParaRPr kumimoji="0" lang="en-US" altLang="ar-SA" sz="16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cs typeface="B Mitra" panose="00000400000000000000" pitchFamily="2" charset="-78"/>
            </a:endParaRPr>
          </a:p>
        </p:txBody>
      </p:sp>
      <p:sp>
        <p:nvSpPr>
          <p:cNvPr id="14" name="Freeform 3"/>
          <p:cNvSpPr>
            <a:spLocks/>
          </p:cNvSpPr>
          <p:nvPr/>
        </p:nvSpPr>
        <p:spPr bwMode="auto">
          <a:xfrm>
            <a:off x="533400" y="2202067"/>
            <a:ext cx="8305800" cy="2743200"/>
          </a:xfrm>
          <a:custGeom>
            <a:avLst/>
            <a:gdLst/>
            <a:ahLst/>
            <a:cxnLst>
              <a:cxn ang="0">
                <a:pos x="0" y="1728"/>
              </a:cxn>
              <a:cxn ang="0">
                <a:pos x="1015" y="1723"/>
              </a:cxn>
              <a:cxn ang="0">
                <a:pos x="1709" y="840"/>
              </a:cxn>
              <a:cxn ang="0">
                <a:pos x="2815" y="831"/>
              </a:cxn>
              <a:cxn ang="0">
                <a:pos x="3360" y="0"/>
              </a:cxn>
              <a:cxn ang="0">
                <a:pos x="5232" y="0"/>
              </a:cxn>
            </a:cxnLst>
            <a:rect l="0" t="0" r="r" b="b"/>
            <a:pathLst>
              <a:path w="5232" h="1728">
                <a:moveTo>
                  <a:pt x="0" y="1728"/>
                </a:moveTo>
                <a:lnTo>
                  <a:pt x="1015" y="1723"/>
                </a:lnTo>
                <a:cubicBezTo>
                  <a:pt x="1300" y="1575"/>
                  <a:pt x="1409" y="989"/>
                  <a:pt x="1709" y="840"/>
                </a:cubicBezTo>
                <a:lnTo>
                  <a:pt x="2815" y="831"/>
                </a:lnTo>
                <a:cubicBezTo>
                  <a:pt x="3090" y="691"/>
                  <a:pt x="2957" y="138"/>
                  <a:pt x="3360" y="0"/>
                </a:cubicBezTo>
                <a:lnTo>
                  <a:pt x="5232" y="0"/>
                </a:lnTo>
              </a:path>
            </a:pathLst>
          </a:custGeom>
          <a:noFill/>
          <a:ln w="762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11" name="Picture 3" descr="page2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3383699"/>
            <a:ext cx="2121792" cy="105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" descr="VSM -future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22564" y="1682480"/>
            <a:ext cx="2381484" cy="1314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63657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6" grpId="0" animBg="1"/>
      <p:bldP spid="19" grpId="0" autoUpdateAnimBg="0"/>
      <p:bldP spid="20" grpId="0" autoUpdateAnimBg="0"/>
      <p:bldP spid="21" grpId="0" autoUpdateAnimBg="0"/>
      <p:bldP spid="22" grpId="0" autoUpdateAnimBg="0"/>
      <p:bldP spid="1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580" y="260648"/>
            <a:ext cx="8304840" cy="6192688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17CAB-7FD7-4031-B2F8-AB4951CF3DE6}" type="slidenum">
              <a:rPr lang="en-US" smtClean="0">
                <a:solidFill>
                  <a:prstClr val="black">
                    <a:tint val="75000"/>
                  </a:prstClr>
                </a:solidFill>
                <a:cs typeface="B Mitra" pitchFamily="2" charset="-78"/>
              </a:rPr>
              <a:pPr/>
              <a:t>32</a:t>
            </a:fld>
            <a:endParaRPr lang="en-US" dirty="0">
              <a:solidFill>
                <a:prstClr val="black">
                  <a:tint val="75000"/>
                </a:prstClr>
              </a:solidFill>
              <a:cs typeface="B Mitra" pitchFamily="2" charset="-78"/>
            </a:endParaRPr>
          </a:p>
        </p:txBody>
      </p:sp>
      <p:sp>
        <p:nvSpPr>
          <p:cNvPr id="8" name="TextBox 2"/>
          <p:cNvSpPr txBox="1"/>
          <p:nvPr/>
        </p:nvSpPr>
        <p:spPr>
          <a:xfrm>
            <a:off x="4038600" y="81280"/>
            <a:ext cx="4612640" cy="294640"/>
          </a:xfrm>
          <a:prstGeom prst="rect">
            <a:avLst/>
          </a:prstGeom>
          <a:noFill/>
          <a:ln w="222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fa-IR" sz="2400" b="1" dirty="0">
                <a:solidFill>
                  <a:srgbClr val="002060"/>
                </a:solidFill>
                <a:cs typeface="B Mitra" pitchFamily="2" charset="-78"/>
              </a:rPr>
              <a:t>عنوان:بهبود جریان ارزش پرس کاری آکمی </a:t>
            </a:r>
            <a:endParaRPr lang="en-US" sz="2400" b="1" dirty="0">
              <a:solidFill>
                <a:srgbClr val="002060"/>
              </a:solidFill>
              <a:cs typeface="B Mitra" pitchFamily="2" charset="-78"/>
            </a:endParaRPr>
          </a:p>
        </p:txBody>
      </p:sp>
      <p:sp>
        <p:nvSpPr>
          <p:cNvPr id="12" name="TextBox 7"/>
          <p:cNvSpPr txBox="1"/>
          <p:nvPr/>
        </p:nvSpPr>
        <p:spPr>
          <a:xfrm>
            <a:off x="4876800" y="680297"/>
            <a:ext cx="3863340" cy="615103"/>
          </a:xfrm>
          <a:prstGeom prst="rect">
            <a:avLst/>
          </a:prstGeom>
          <a:solidFill>
            <a:schemeClr val="bg1"/>
          </a:solidFill>
          <a:ln w="22225" cmpd="sng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fa-IR" b="1" u="sng" dirty="0">
                <a:solidFill>
                  <a:prstClr val="black"/>
                </a:solidFill>
                <a:cs typeface="B Mitra" pitchFamily="2" charset="-78"/>
              </a:rPr>
              <a:t>پيشينه مشکل:</a:t>
            </a:r>
            <a:endParaRPr lang="fa-IR" b="1" dirty="0">
              <a:solidFill>
                <a:prstClr val="black"/>
              </a:solidFill>
              <a:cs typeface="B Mitra" pitchFamily="2" charset="-78"/>
            </a:endParaRPr>
          </a:p>
          <a:p>
            <a:pPr algn="r" rtl="1"/>
            <a:r>
              <a:rPr lang="fa-IR" dirty="0">
                <a:solidFill>
                  <a:prstClr val="black"/>
                </a:solidFill>
                <a:cs typeface="B Mitra" pitchFamily="2" charset="-78"/>
                <a:sym typeface="Wingdings"/>
              </a:rPr>
              <a:t>  </a:t>
            </a:r>
            <a:r>
              <a:rPr lang="fa-IR" dirty="0">
                <a:solidFill>
                  <a:prstClr val="black"/>
                </a:solidFill>
                <a:cs typeface="B Mitra" pitchFamily="2" charset="-78"/>
              </a:rPr>
              <a:t>محصول بست پایه فرمان چپ و راست</a:t>
            </a:r>
          </a:p>
          <a:p>
            <a:pPr algn="r" rtl="1"/>
            <a:r>
              <a:rPr lang="fa-IR" dirty="0">
                <a:solidFill>
                  <a:prstClr val="black"/>
                </a:solidFill>
                <a:cs typeface="B Mitra" pitchFamily="2" charset="-78"/>
                <a:sym typeface="Wingdings"/>
              </a:rPr>
              <a:t>  </a:t>
            </a:r>
            <a:r>
              <a:rPr lang="fa-IR" dirty="0">
                <a:solidFill>
                  <a:prstClr val="black"/>
                </a:solidFill>
                <a:cs typeface="B Mitra" pitchFamily="2" charset="-78"/>
              </a:rPr>
              <a:t>مشتری خواهان قيمت کم تر و ارسال سریع تر و به موقع و هر روز است.</a:t>
            </a:r>
            <a:endParaRPr lang="en-US" dirty="0">
              <a:solidFill>
                <a:prstClr val="black"/>
              </a:solidFill>
              <a:cs typeface="B Mitra" pitchFamily="2" charset="-78"/>
            </a:endParaRPr>
          </a:p>
          <a:p>
            <a:pPr algn="r" rtl="1"/>
            <a:endParaRPr lang="en-US" dirty="0">
              <a:solidFill>
                <a:prstClr val="black"/>
              </a:solidFill>
              <a:cs typeface="B Mitra" pitchFamily="2" charset="-78"/>
            </a:endParaRPr>
          </a:p>
        </p:txBody>
      </p:sp>
      <p:sp>
        <p:nvSpPr>
          <p:cNvPr id="22" name="TextBox 8"/>
          <p:cNvSpPr txBox="1"/>
          <p:nvPr/>
        </p:nvSpPr>
        <p:spPr>
          <a:xfrm>
            <a:off x="4891193" y="1600200"/>
            <a:ext cx="3859954" cy="838200"/>
          </a:xfrm>
          <a:prstGeom prst="rect">
            <a:avLst/>
          </a:prstGeom>
          <a:solidFill>
            <a:schemeClr val="bg1"/>
          </a:solidFill>
          <a:ln w="22225" cmpd="sng">
            <a:solidFill>
              <a:srgbClr val="0070C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fa-IR" b="1" u="sng" dirty="0">
                <a:solidFill>
                  <a:prstClr val="black"/>
                </a:solidFill>
                <a:cs typeface="B Mitra" pitchFamily="2" charset="-78"/>
              </a:rPr>
              <a:t>شناخت بهتر شرايط موجود</a:t>
            </a:r>
          </a:p>
          <a:p>
            <a:pPr marL="171450" indent="-171450" algn="r" rtl="1">
              <a:buFont typeface="Wingdings"/>
              <a:buChar char="l"/>
            </a:pPr>
            <a:r>
              <a:rPr lang="fa-IR" dirty="0">
                <a:solidFill>
                  <a:prstClr val="black"/>
                </a:solidFill>
                <a:cs typeface="B Mitra" pitchFamily="2" charset="-78"/>
                <a:sym typeface="Wingdings"/>
              </a:rPr>
              <a:t>زمان انتظار توليد 23.6 روز است .</a:t>
            </a:r>
          </a:p>
          <a:p>
            <a:pPr marL="171450" indent="-171450" algn="r" rtl="1">
              <a:buFont typeface="Wingdings"/>
              <a:buChar char="l"/>
            </a:pPr>
            <a:r>
              <a:rPr lang="fa-IR" dirty="0">
                <a:solidFill>
                  <a:prstClr val="black"/>
                </a:solidFill>
                <a:cs typeface="B Mitra" pitchFamily="2" charset="-78"/>
                <a:sym typeface="Wingdings"/>
              </a:rPr>
              <a:t>زمان پردازش فقط 188 ثانیه است.</a:t>
            </a:r>
          </a:p>
          <a:p>
            <a:pPr marL="171450" indent="-171450" algn="r" rtl="1">
              <a:buFont typeface="Wingdings"/>
              <a:buChar char="l"/>
            </a:pPr>
            <a:r>
              <a:rPr lang="fa-IR" dirty="0">
                <a:solidFill>
                  <a:prstClr val="black"/>
                </a:solidFill>
                <a:cs typeface="B Mitra" pitchFamily="2" charset="-78"/>
                <a:sym typeface="Wingdings"/>
              </a:rPr>
              <a:t>زمان توقف و تبدیل در جوش و پرس بالا است.</a:t>
            </a:r>
          </a:p>
          <a:p>
            <a:pPr algn="r" rtl="1"/>
            <a:endParaRPr lang="en-US" dirty="0">
              <a:solidFill>
                <a:prstClr val="black"/>
              </a:solidFill>
              <a:cs typeface="B Mitra" pitchFamily="2" charset="-78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 rot="5400000">
            <a:off x="6614160" y="1447800"/>
            <a:ext cx="304800" cy="0"/>
          </a:xfrm>
          <a:prstGeom prst="line">
            <a:avLst/>
          </a:prstGeom>
          <a:ln w="63500"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9"/>
          <p:cNvSpPr txBox="1"/>
          <p:nvPr/>
        </p:nvSpPr>
        <p:spPr>
          <a:xfrm>
            <a:off x="4996180" y="5791200"/>
            <a:ext cx="3843020" cy="1066800"/>
          </a:xfrm>
          <a:prstGeom prst="rect">
            <a:avLst/>
          </a:prstGeom>
          <a:solidFill>
            <a:schemeClr val="bg1"/>
          </a:solidFill>
          <a:ln w="22225" cmpd="sng">
            <a:solidFill>
              <a:srgbClr val="0070C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fa-IR" b="1" u="sng" dirty="0">
                <a:solidFill>
                  <a:prstClr val="black"/>
                </a:solidFill>
                <a:cs typeface="B Mitra" pitchFamily="2" charset="-78"/>
              </a:rPr>
              <a:t>اهداف را تشريح کنيد:</a:t>
            </a:r>
          </a:p>
          <a:p>
            <a:pPr algn="r" rtl="1"/>
            <a:r>
              <a:rPr lang="fa-IR" dirty="0">
                <a:solidFill>
                  <a:prstClr val="black"/>
                </a:solidFill>
                <a:cs typeface="B Mitra" pitchFamily="2" charset="-78"/>
                <a:sym typeface="Wingdings"/>
              </a:rPr>
              <a:t>  </a:t>
            </a:r>
            <a:r>
              <a:rPr lang="fa-IR" dirty="0">
                <a:solidFill>
                  <a:prstClr val="black"/>
                </a:solidFill>
                <a:cs typeface="B Mitra" pitchFamily="2" charset="-78"/>
              </a:rPr>
              <a:t>زمان انتظار از 23 روز به 5 روز</a:t>
            </a:r>
          </a:p>
          <a:p>
            <a:pPr algn="r" rtl="1"/>
            <a:r>
              <a:rPr lang="fa-IR" dirty="0">
                <a:solidFill>
                  <a:prstClr val="black"/>
                </a:solidFill>
                <a:cs typeface="B Mitra" pitchFamily="2" charset="-78"/>
              </a:rPr>
              <a:t>زمان انتظار مونتاژ صفر</a:t>
            </a:r>
          </a:p>
          <a:p>
            <a:pPr algn="r" rtl="1"/>
            <a:r>
              <a:rPr lang="fa-IR" dirty="0">
                <a:solidFill>
                  <a:prstClr val="black"/>
                </a:solidFill>
                <a:cs typeface="B Mitra" pitchFamily="2" charset="-78"/>
              </a:rPr>
              <a:t>زمان انتظار پرس 2 ر.ز</a:t>
            </a:r>
          </a:p>
          <a:p>
            <a:pPr algn="r" rtl="1"/>
            <a:r>
              <a:rPr lang="fa-IR" dirty="0">
                <a:solidFill>
                  <a:prstClr val="black"/>
                </a:solidFill>
                <a:cs typeface="B Mitra" pitchFamily="2" charset="-78"/>
              </a:rPr>
              <a:t>زمان انتظار ارسال 2 روز  </a:t>
            </a:r>
          </a:p>
          <a:p>
            <a:pPr algn="r" rtl="1"/>
            <a:endParaRPr lang="en-US" dirty="0">
              <a:solidFill>
                <a:prstClr val="black"/>
              </a:solidFill>
              <a:cs typeface="B Mitra" pitchFamily="2" charset="-78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914400" y="76200"/>
            <a:ext cx="2621280" cy="436880"/>
            <a:chOff x="914400" y="76200"/>
            <a:chExt cx="2621280" cy="436880"/>
          </a:xfrm>
        </p:grpSpPr>
        <p:sp>
          <p:nvSpPr>
            <p:cNvPr id="27" name="TextBox 3"/>
            <p:cNvSpPr txBox="1"/>
            <p:nvPr/>
          </p:nvSpPr>
          <p:spPr>
            <a:xfrm>
              <a:off x="2209800" y="76200"/>
              <a:ext cx="1325880" cy="203200"/>
            </a:xfrm>
            <a:prstGeom prst="rect">
              <a:avLst/>
            </a:prstGeom>
            <a:noFill/>
            <a:ln w="22225" cmpd="sng">
              <a:solidFill>
                <a:srgbClr val="0070C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t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 rtl="1"/>
              <a:r>
                <a:rPr lang="fa-IR" b="1" dirty="0">
                  <a:solidFill>
                    <a:srgbClr val="002060"/>
                  </a:solidFill>
                  <a:cs typeface="B Mitra" pitchFamily="2" charset="-78"/>
                </a:rPr>
                <a:t>تاریخ:آگوست 202</a:t>
              </a:r>
              <a:endParaRPr lang="en-US" b="1" dirty="0">
                <a:solidFill>
                  <a:srgbClr val="002060"/>
                </a:solidFill>
                <a:cs typeface="B Mitra" pitchFamily="2" charset="-78"/>
              </a:endParaRPr>
            </a:p>
          </p:txBody>
        </p:sp>
        <p:sp>
          <p:nvSpPr>
            <p:cNvPr id="28" name="TextBox 4"/>
            <p:cNvSpPr txBox="1"/>
            <p:nvPr/>
          </p:nvSpPr>
          <p:spPr>
            <a:xfrm>
              <a:off x="914400" y="76200"/>
              <a:ext cx="1325880" cy="203200"/>
            </a:xfrm>
            <a:prstGeom prst="rect">
              <a:avLst/>
            </a:prstGeom>
            <a:noFill/>
            <a:ln w="22225" cmpd="sng">
              <a:solidFill>
                <a:srgbClr val="0070C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t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 rtl="1"/>
              <a:r>
                <a:rPr lang="fa-IR" b="1" dirty="0">
                  <a:solidFill>
                    <a:srgbClr val="002060"/>
                  </a:solidFill>
                  <a:cs typeface="B Mitra" pitchFamily="2" charset="-78"/>
                </a:rPr>
                <a:t>تهيه کننده: جان شوک</a:t>
              </a:r>
              <a:endParaRPr lang="en-US" b="1" dirty="0">
                <a:solidFill>
                  <a:srgbClr val="002060"/>
                </a:solidFill>
                <a:cs typeface="B Mitra" pitchFamily="2" charset="-78"/>
              </a:endParaRPr>
            </a:p>
          </p:txBody>
        </p:sp>
        <p:sp>
          <p:nvSpPr>
            <p:cNvPr id="29" name="TextBox 5"/>
            <p:cNvSpPr txBox="1"/>
            <p:nvPr/>
          </p:nvSpPr>
          <p:spPr>
            <a:xfrm>
              <a:off x="2209800" y="304800"/>
              <a:ext cx="1325880" cy="208280"/>
            </a:xfrm>
            <a:prstGeom prst="rect">
              <a:avLst/>
            </a:prstGeom>
            <a:noFill/>
            <a:ln w="22225" cmpd="sng">
              <a:solidFill>
                <a:srgbClr val="0070C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t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 rtl="1"/>
              <a:r>
                <a:rPr lang="fa-IR" b="1">
                  <a:solidFill>
                    <a:srgbClr val="002060"/>
                  </a:solidFill>
                  <a:cs typeface="B Mitra" pitchFamily="2" charset="-78"/>
                </a:rPr>
                <a:t>تاریخ تصويب:</a:t>
              </a:r>
              <a:endParaRPr lang="en-US" b="1">
                <a:solidFill>
                  <a:srgbClr val="002060"/>
                </a:solidFill>
                <a:cs typeface="B Mitra" pitchFamily="2" charset="-78"/>
              </a:endParaRPr>
            </a:p>
          </p:txBody>
        </p:sp>
        <p:sp>
          <p:nvSpPr>
            <p:cNvPr id="30" name="TextBox 6"/>
            <p:cNvSpPr txBox="1"/>
            <p:nvPr/>
          </p:nvSpPr>
          <p:spPr>
            <a:xfrm>
              <a:off x="914400" y="304800"/>
              <a:ext cx="1325880" cy="208280"/>
            </a:xfrm>
            <a:prstGeom prst="rect">
              <a:avLst/>
            </a:prstGeom>
            <a:noFill/>
            <a:ln w="22225" cmpd="sng">
              <a:solidFill>
                <a:srgbClr val="0070C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t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 rtl="1"/>
              <a:r>
                <a:rPr lang="fa-IR" b="1" dirty="0">
                  <a:solidFill>
                    <a:srgbClr val="002060"/>
                  </a:solidFill>
                  <a:cs typeface="B Mitra" pitchFamily="2" charset="-78"/>
                </a:rPr>
                <a:t>تصويب مدیر 203:</a:t>
              </a:r>
              <a:endParaRPr lang="en-US" b="1" dirty="0">
                <a:solidFill>
                  <a:srgbClr val="002060"/>
                </a:solidFill>
                <a:cs typeface="B Mitra" pitchFamily="2" charset="-78"/>
              </a:endParaRPr>
            </a:p>
          </p:txBody>
        </p:sp>
      </p:grpSp>
      <p:sp>
        <p:nvSpPr>
          <p:cNvPr id="31" name="TextBox 11"/>
          <p:cNvSpPr txBox="1"/>
          <p:nvPr/>
        </p:nvSpPr>
        <p:spPr>
          <a:xfrm>
            <a:off x="415288" y="680296"/>
            <a:ext cx="4156711" cy="1224703"/>
          </a:xfrm>
          <a:prstGeom prst="rect">
            <a:avLst/>
          </a:prstGeom>
          <a:solidFill>
            <a:schemeClr val="bg1"/>
          </a:solidFill>
          <a:ln w="22225" cmpd="sng">
            <a:solidFill>
              <a:srgbClr val="0070C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fa-IR" b="1" u="sng" dirty="0">
                <a:solidFill>
                  <a:prstClr val="black"/>
                </a:solidFill>
                <a:cs typeface="B Mitra" pitchFamily="2" charset="-78"/>
              </a:rPr>
              <a:t>راه حل پیشنهادی چيست؟</a:t>
            </a:r>
          </a:p>
          <a:p>
            <a:pPr algn="r" rtl="1"/>
            <a:r>
              <a:rPr lang="fa-IR" dirty="0">
                <a:solidFill>
                  <a:prstClr val="black"/>
                </a:solidFill>
                <a:cs typeface="B Mitra" pitchFamily="2" charset="-78"/>
                <a:sym typeface="Wingdings"/>
              </a:rPr>
              <a:t>  </a:t>
            </a:r>
            <a:r>
              <a:rPr lang="fa-IR" dirty="0">
                <a:solidFill>
                  <a:prstClr val="black"/>
                </a:solidFill>
                <a:cs typeface="B Mitra" pitchFamily="2" charset="-78"/>
              </a:rPr>
              <a:t>استقرار سلول حرکت پيوسته بین جوش و مونتاژ</a:t>
            </a:r>
          </a:p>
          <a:p>
            <a:pPr marL="171450" indent="-171450" algn="r" rtl="1">
              <a:buFont typeface="Wingdings"/>
              <a:buChar char="l"/>
            </a:pPr>
            <a:r>
              <a:rPr lang="fa-IR" dirty="0">
                <a:solidFill>
                  <a:prstClr val="black"/>
                </a:solidFill>
                <a:cs typeface="B Mitra" pitchFamily="2" charset="-78"/>
              </a:rPr>
              <a:t>تبديل سلول به فرآيند سرعت ساز و هموارسازی توليد در آن به کمک جعبه هی جونکا</a:t>
            </a:r>
          </a:p>
          <a:p>
            <a:pPr marL="171450" indent="-171450" algn="r" rtl="1">
              <a:buFont typeface="Wingdings"/>
              <a:buChar char="l"/>
            </a:pPr>
            <a:r>
              <a:rPr lang="fa-IR" dirty="0">
                <a:solidFill>
                  <a:prstClr val="black"/>
                </a:solidFill>
                <a:cs typeface="B Mitra" pitchFamily="2" charset="-78"/>
              </a:rPr>
              <a:t>بهبود کاردهی دستگاه های جوش </a:t>
            </a:r>
          </a:p>
          <a:p>
            <a:pPr marL="171450" indent="-171450" algn="r" rtl="1">
              <a:buFont typeface="Wingdings"/>
              <a:buChar char="l"/>
            </a:pPr>
            <a:r>
              <a:rPr lang="fa-IR" dirty="0">
                <a:solidFill>
                  <a:prstClr val="black"/>
                </a:solidFill>
                <a:cs typeface="B Mitra" pitchFamily="2" charset="-78"/>
              </a:rPr>
              <a:t>استقرار سوپرمارکت محصول نهایی و توليد در صورت برداشت  از آن</a:t>
            </a:r>
          </a:p>
          <a:p>
            <a:pPr marL="171450" indent="-171450" algn="r" rtl="1">
              <a:buFont typeface="Wingdings"/>
              <a:buChar char="l"/>
            </a:pPr>
            <a:r>
              <a:rPr lang="fa-IR" dirty="0">
                <a:solidFill>
                  <a:prstClr val="black"/>
                </a:solidFill>
                <a:cs typeface="B Mitra" pitchFamily="2" charset="-78"/>
              </a:rPr>
              <a:t>استقرار سوپرمارکت قطعات پرسی و توليد قطعات پرسی فقط بر اساس کانبان توليد</a:t>
            </a:r>
          </a:p>
          <a:p>
            <a:pPr marL="171450" indent="-171450" algn="r" rtl="1">
              <a:buFont typeface="Wingdings"/>
              <a:buChar char="l"/>
            </a:pPr>
            <a:r>
              <a:rPr lang="fa-IR" dirty="0">
                <a:solidFill>
                  <a:prstClr val="black"/>
                </a:solidFill>
                <a:cs typeface="B Mitra" pitchFamily="2" charset="-78"/>
              </a:rPr>
              <a:t>کاهش زمان تبديل پرس و توليد با توجه به کشش مونتاژ</a:t>
            </a:r>
          </a:p>
          <a:p>
            <a:pPr algn="r" rtl="1"/>
            <a:endParaRPr lang="en-US" dirty="0">
              <a:solidFill>
                <a:prstClr val="black"/>
              </a:solidFill>
              <a:cs typeface="B Mitra" pitchFamily="2" charset="-78"/>
            </a:endParaRPr>
          </a:p>
        </p:txBody>
      </p:sp>
      <p:sp>
        <p:nvSpPr>
          <p:cNvPr id="33" name="TextBox 13"/>
          <p:cNvSpPr txBox="1"/>
          <p:nvPr/>
        </p:nvSpPr>
        <p:spPr>
          <a:xfrm>
            <a:off x="377190" y="5981700"/>
            <a:ext cx="4274820" cy="8001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2225" cmpd="sng">
            <a:solidFill>
              <a:srgbClr val="0070C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fa-IR" b="1" u="sng" dirty="0">
                <a:solidFill>
                  <a:prstClr val="black"/>
                </a:solidFill>
                <a:cs typeface="B Mitra" pitchFamily="2" charset="-78"/>
              </a:rPr>
              <a:t>پيگیری طرح:</a:t>
            </a:r>
          </a:p>
          <a:p>
            <a:pPr algn="r" rtl="1"/>
            <a:r>
              <a:rPr lang="fa-IR" dirty="0">
                <a:solidFill>
                  <a:prstClr val="black"/>
                </a:solidFill>
                <a:cs typeface="B Mitra" pitchFamily="2" charset="-78"/>
                <a:sym typeface="Wingdings"/>
              </a:rPr>
              <a:t>  </a:t>
            </a:r>
            <a:r>
              <a:rPr lang="fa-IR" dirty="0">
                <a:solidFill>
                  <a:prstClr val="black"/>
                </a:solidFill>
                <a:cs typeface="B Mitra" pitchFamily="2" charset="-78"/>
              </a:rPr>
              <a:t>چه مشکلاتی حل نشده مانده است.</a:t>
            </a:r>
          </a:p>
          <a:p>
            <a:pPr algn="r" rtl="1"/>
            <a:r>
              <a:rPr lang="fa-IR" dirty="0">
                <a:solidFill>
                  <a:prstClr val="black"/>
                </a:solidFill>
                <a:cs typeface="B Mitra" pitchFamily="2" charset="-78"/>
                <a:sym typeface="Wingdings"/>
              </a:rPr>
              <a:t>  </a:t>
            </a:r>
            <a:r>
              <a:rPr lang="fa-IR" dirty="0">
                <a:solidFill>
                  <a:prstClr val="black"/>
                </a:solidFill>
                <a:cs typeface="B Mitra" pitchFamily="2" charset="-78"/>
              </a:rPr>
              <a:t>کی میزان دسترسی به اهداف را بررسی کرده و در طرح بازنگری خواهید کرد؟</a:t>
            </a:r>
          </a:p>
          <a:p>
            <a:pPr algn="r" rtl="1"/>
            <a:endParaRPr lang="en-US" dirty="0">
              <a:solidFill>
                <a:prstClr val="black"/>
              </a:solidFill>
              <a:cs typeface="B Mitra" pitchFamily="2" charset="-78"/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 rot="5400000">
            <a:off x="6607810" y="2590800"/>
            <a:ext cx="304800" cy="0"/>
          </a:xfrm>
          <a:prstGeom prst="line">
            <a:avLst/>
          </a:prstGeom>
          <a:ln w="63500"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rot="5400000">
            <a:off x="6858000" y="5638799"/>
            <a:ext cx="304800" cy="0"/>
          </a:xfrm>
          <a:prstGeom prst="line">
            <a:avLst/>
          </a:prstGeom>
          <a:ln w="63500"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rot="5400000">
            <a:off x="2362200" y="2057400"/>
            <a:ext cx="304800" cy="0"/>
          </a:xfrm>
          <a:prstGeom prst="line">
            <a:avLst/>
          </a:prstGeom>
          <a:ln w="63500"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55"/>
          <p:cNvGrpSpPr/>
          <p:nvPr/>
        </p:nvGrpSpPr>
        <p:grpSpPr>
          <a:xfrm>
            <a:off x="4572000" y="1371600"/>
            <a:ext cx="424180" cy="5181600"/>
            <a:chOff x="4572000" y="1371600"/>
            <a:chExt cx="424180" cy="4953000"/>
          </a:xfrm>
        </p:grpSpPr>
        <p:cxnSp>
          <p:nvCxnSpPr>
            <p:cNvPr id="40" name="Straight Connector 39"/>
            <p:cNvCxnSpPr>
              <a:stCxn id="26" idx="1"/>
            </p:cNvCxnSpPr>
            <p:nvPr/>
          </p:nvCxnSpPr>
          <p:spPr>
            <a:xfrm flipH="1" flipV="1">
              <a:off x="4909820" y="5791200"/>
              <a:ext cx="86360" cy="533400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rot="5400000" flipH="1" flipV="1">
              <a:off x="2667000" y="3505200"/>
              <a:ext cx="4267200" cy="0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>
              <a:off x="4572000" y="1371600"/>
              <a:ext cx="228600" cy="0"/>
            </a:xfrm>
            <a:prstGeom prst="line">
              <a:avLst/>
            </a:prstGeom>
            <a:ln w="63500"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TextBox 8"/>
          <p:cNvSpPr txBox="1"/>
          <p:nvPr/>
        </p:nvSpPr>
        <p:spPr>
          <a:xfrm>
            <a:off x="4953000" y="4240161"/>
            <a:ext cx="3685782" cy="1170039"/>
          </a:xfrm>
          <a:prstGeom prst="rect">
            <a:avLst/>
          </a:prstGeom>
          <a:solidFill>
            <a:schemeClr val="bg1"/>
          </a:solidFill>
          <a:ln w="22225" cmpd="sng">
            <a:solidFill>
              <a:srgbClr val="0070C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fa-IR" b="1" u="sng" dirty="0">
                <a:solidFill>
                  <a:prstClr val="black"/>
                </a:solidFill>
                <a:cs typeface="B Mitra" pitchFamily="2" charset="-78"/>
              </a:rPr>
              <a:t>ریشه مشکل </a:t>
            </a:r>
          </a:p>
          <a:p>
            <a:pPr marL="171450" indent="-171450" algn="r" rtl="1">
              <a:buFont typeface="Wingdings"/>
              <a:buChar char="l"/>
            </a:pPr>
            <a:r>
              <a:rPr lang="fa-IR" dirty="0">
                <a:solidFill>
                  <a:prstClr val="black"/>
                </a:solidFill>
                <a:cs typeface="B Mitra" pitchFamily="2" charset="-78"/>
                <a:sym typeface="Wingdings"/>
              </a:rPr>
              <a:t>هر فرآيند فقط بر اساس نیاز خود توليد می کند و با مشتری رابطه ندارد.</a:t>
            </a:r>
          </a:p>
          <a:p>
            <a:pPr marL="171450" indent="-171450" algn="r" rtl="1">
              <a:buFont typeface="Wingdings"/>
              <a:buChar char="l"/>
            </a:pPr>
            <a:r>
              <a:rPr lang="fa-IR" dirty="0">
                <a:solidFill>
                  <a:prstClr val="black"/>
                </a:solidFill>
                <a:cs typeface="B Mitra" pitchFamily="2" charset="-78"/>
                <a:sym typeface="Wingdings"/>
              </a:rPr>
              <a:t>سیستم رانشی باعث انبار ش مواد در بين فرآيندها می شود</a:t>
            </a:r>
          </a:p>
          <a:p>
            <a:pPr marL="171450" indent="-171450" algn="r" rtl="1">
              <a:buFont typeface="Wingdings"/>
              <a:buChar char="l"/>
            </a:pPr>
            <a:r>
              <a:rPr lang="fa-IR" dirty="0">
                <a:solidFill>
                  <a:prstClr val="black"/>
                </a:solidFill>
                <a:cs typeface="B Mitra" pitchFamily="2" charset="-78"/>
                <a:sym typeface="Wingdings"/>
              </a:rPr>
              <a:t>هر فرآيند با توجه به محدودیت های خود توليد می کند (زمان تبديل، توقف)</a:t>
            </a:r>
          </a:p>
          <a:p>
            <a:pPr marL="171450" indent="-171450" algn="r" rtl="1">
              <a:buFont typeface="Wingdings"/>
              <a:buChar char="l"/>
            </a:pPr>
            <a:r>
              <a:rPr lang="fa-IR" dirty="0">
                <a:solidFill>
                  <a:prstClr val="black"/>
                </a:solidFill>
                <a:cs typeface="B Mitra" pitchFamily="2" charset="-78"/>
                <a:sym typeface="Wingdings"/>
              </a:rPr>
              <a:t>سیستم بر اساس پیش بینی 90 روزه نیاز مشتری کار می کند و برنامه روزانه بر اساس ارسال واقعی تنظيم و بازنگری می شود.</a:t>
            </a:r>
          </a:p>
          <a:p>
            <a:pPr marL="171450" indent="-171450" algn="r" rtl="1">
              <a:buFont typeface="Wingdings"/>
              <a:buChar char="l"/>
            </a:pPr>
            <a:endParaRPr lang="fa-IR" dirty="0">
              <a:solidFill>
                <a:prstClr val="black"/>
              </a:solidFill>
              <a:cs typeface="B Mitra" pitchFamily="2" charset="-78"/>
              <a:sym typeface="Wingdings"/>
            </a:endParaRPr>
          </a:p>
          <a:p>
            <a:pPr algn="r" rtl="1"/>
            <a:endParaRPr lang="en-US" dirty="0">
              <a:solidFill>
                <a:prstClr val="black"/>
              </a:solidFill>
              <a:cs typeface="B Mitra" pitchFamily="2" charset="-78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224162"/>
            <a:ext cx="3539490" cy="1722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F:\our lean books\LTS\LEARNING_TO_SEE\JPEG\92_9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790" y="4062754"/>
            <a:ext cx="4347210" cy="1576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5464810" y="2692489"/>
            <a:ext cx="2590800" cy="1233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" name="Isosceles Triangle 31"/>
          <p:cNvSpPr/>
          <p:nvPr/>
        </p:nvSpPr>
        <p:spPr>
          <a:xfrm rot="5400000">
            <a:off x="60960" y="167640"/>
            <a:ext cx="365760" cy="182880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267" y="3925887"/>
            <a:ext cx="377825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8237" y="5638800"/>
            <a:ext cx="377825" cy="48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0210" y="3925886"/>
            <a:ext cx="377825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8839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 animBg="1"/>
      <p:bldP spid="22" grpId="0" animBg="1"/>
      <p:bldP spid="26" grpId="0" animBg="1"/>
      <p:bldP spid="31" grpId="0" animBg="1"/>
      <p:bldP spid="33" grpId="0" animBg="1"/>
      <p:bldP spid="3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580" y="260648"/>
            <a:ext cx="8304840" cy="6192688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fa-IR" dirty="0">
                <a:solidFill>
                  <a:srgbClr val="FF0000"/>
                </a:solidFill>
                <a:cs typeface="B Mitra" pitchFamily="2" charset="-78"/>
              </a:rPr>
              <a:t>یک گزارش </a:t>
            </a:r>
            <a:r>
              <a:rPr lang="en-US" dirty="0">
                <a:solidFill>
                  <a:srgbClr val="FF0000"/>
                </a:solidFill>
                <a:cs typeface="B Mitra" pitchFamily="2" charset="-78"/>
              </a:rPr>
              <a:t>A3</a:t>
            </a:r>
            <a:r>
              <a:rPr lang="fa-IR" dirty="0">
                <a:solidFill>
                  <a:srgbClr val="FF0000"/>
                </a:solidFill>
                <a:cs typeface="B Mitra" pitchFamily="2" charset="-78"/>
              </a:rPr>
              <a:t> نمونه</a:t>
            </a:r>
            <a:endParaRPr lang="en-US" dirty="0">
              <a:solidFill>
                <a:srgbClr val="FF0000"/>
              </a:solidFill>
              <a:cs typeface="B Mitra" pitchFamily="2" charset="-78"/>
            </a:endParaRPr>
          </a:p>
        </p:txBody>
      </p:sp>
      <p:pic>
        <p:nvPicPr>
          <p:cNvPr id="6" name="Content Placeholder 5" descr="MTL_sampleA3s_web_Page_1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-13188" y="1214423"/>
            <a:ext cx="9175236" cy="5715039"/>
          </a:xfrm>
        </p:spPr>
      </p:pic>
      <p:sp>
        <p:nvSpPr>
          <p:cNvPr id="5" name="Isosceles Triangle 4"/>
          <p:cNvSpPr/>
          <p:nvPr/>
        </p:nvSpPr>
        <p:spPr>
          <a:xfrm rot="5400000">
            <a:off x="319056" y="410989"/>
            <a:ext cx="365760" cy="182880"/>
          </a:xfrm>
          <a:prstGeom prst="triangle">
            <a:avLst/>
          </a:prstGeom>
          <a:solidFill>
            <a:schemeClr val="tx1"/>
          </a:solidFill>
          <a:ln w="1905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endParaRPr lang="en-US" kern="0">
              <a:solidFill>
                <a:prstClr val="white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6905371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  <a14:imgEffect>
                      <a14:brightnessContrast bright="25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580" y="260648"/>
            <a:ext cx="8304840" cy="619268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08567" y="776898"/>
            <a:ext cx="567174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fa-IR" sz="4000" dirty="0">
                <a:solidFill>
                  <a:srgbClr val="FFC000"/>
                </a:solidFill>
                <a:cs typeface="B Titr" panose="00000700000000000000" pitchFamily="2" charset="-78"/>
                <a:hlinkClick r:id="rId5" action="ppaction://hlinkfile"/>
              </a:rPr>
              <a:t>چگونه تفکر ناب را به کار بندید</a:t>
            </a:r>
            <a:endParaRPr lang="en-US" sz="4000" dirty="0">
              <a:solidFill>
                <a:srgbClr val="FFC000"/>
              </a:solidFill>
              <a:cs typeface="B Titr" panose="00000700000000000000" pitchFamily="2" charset="-78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70CC2-10D4-4C4F-9697-CD62CFAC7DF8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34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12" name="Isosceles Triangle 11"/>
          <p:cNvSpPr/>
          <p:nvPr/>
        </p:nvSpPr>
        <p:spPr>
          <a:xfrm rot="5400000">
            <a:off x="265231" y="346368"/>
            <a:ext cx="365760" cy="182880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971600" y="2276872"/>
            <a:ext cx="7776864" cy="2045110"/>
          </a:xfrm>
          <a:prstGeom prst="rect">
            <a:avLst/>
          </a:prstGeom>
        </p:spPr>
        <p:txBody>
          <a:bodyPr vert="horz" tIns="0" rIns="45720" bIns="0" anchor="b">
            <a:noAutofit/>
          </a:bodyPr>
          <a:lstStyle>
            <a:lvl1pPr marL="0" indent="0" algn="r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None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None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rtl="1">
              <a:lnSpc>
                <a:spcPts val="4000"/>
              </a:lnSpc>
              <a:spcBef>
                <a:spcPts val="0"/>
              </a:spcBef>
              <a:spcAft>
                <a:spcPts val="600"/>
              </a:spcAft>
              <a:buClr>
                <a:srgbClr val="6EA0B0"/>
              </a:buClr>
              <a:buFont typeface="Wingdings 2"/>
              <a:buAutoNum type="arabicPeriod"/>
            </a:pPr>
            <a:r>
              <a:rPr lang="fa-IR" altLang="en-US" sz="2700" dirty="0">
                <a:cs typeface="B Mitra" panose="00000400000000000000" pitchFamily="2" charset="-78"/>
              </a:rPr>
              <a:t>نقشه برداری جریان ارزش را بیآموزید.</a:t>
            </a:r>
          </a:p>
          <a:p>
            <a:pPr marL="457200" indent="-457200" rtl="1">
              <a:lnSpc>
                <a:spcPts val="4000"/>
              </a:lnSpc>
              <a:spcBef>
                <a:spcPts val="0"/>
              </a:spcBef>
              <a:spcAft>
                <a:spcPts val="600"/>
              </a:spcAft>
              <a:buClr>
                <a:srgbClr val="6EA0B0"/>
              </a:buClr>
              <a:buFont typeface="Wingdings 2"/>
              <a:buAutoNum type="arabicPeriod"/>
            </a:pPr>
            <a:r>
              <a:rPr lang="fa-IR" altLang="en-US" sz="2700" dirty="0">
                <a:cs typeface="B Mitra" panose="00000400000000000000" pitchFamily="2" charset="-78"/>
              </a:rPr>
              <a:t>حل مسئله ناب را بیآموزید. (گزارش </a:t>
            </a:r>
            <a:r>
              <a:rPr lang="en-US" altLang="en-US" dirty="0">
                <a:cs typeface="B Mitra" panose="00000400000000000000" pitchFamily="2" charset="-78"/>
              </a:rPr>
              <a:t>A3</a:t>
            </a:r>
            <a:r>
              <a:rPr lang="fa-IR" altLang="en-US" sz="2700" dirty="0">
                <a:cs typeface="B Mitra" panose="00000400000000000000" pitchFamily="2" charset="-78"/>
              </a:rPr>
              <a:t> )</a:t>
            </a:r>
          </a:p>
          <a:p>
            <a:pPr marL="457200" indent="-457200" rtl="1">
              <a:lnSpc>
                <a:spcPts val="4000"/>
              </a:lnSpc>
              <a:spcBef>
                <a:spcPts val="0"/>
              </a:spcBef>
              <a:spcAft>
                <a:spcPts val="600"/>
              </a:spcAft>
              <a:buClr>
                <a:srgbClr val="6EA0B0"/>
              </a:buClr>
              <a:buFont typeface="Wingdings 2"/>
              <a:buAutoNum type="arabicPeriod"/>
            </a:pPr>
            <a:r>
              <a:rPr lang="fa-IR" altLang="en-US" sz="2700" dirty="0">
                <a:cs typeface="B Mitra" panose="00000400000000000000" pitchFamily="2" charset="-78"/>
              </a:rPr>
              <a:t>به کمک دو تکنیک نقشه برداری و گزارش </a:t>
            </a:r>
            <a:r>
              <a:rPr lang="en-US" altLang="en-US" dirty="0">
                <a:cs typeface="B Mitra" panose="00000400000000000000" pitchFamily="2" charset="-78"/>
              </a:rPr>
              <a:t>A3</a:t>
            </a:r>
            <a:r>
              <a:rPr lang="fa-IR" altLang="en-US" sz="2700" dirty="0">
                <a:cs typeface="B Mitra" panose="00000400000000000000" pitchFamily="2" charset="-78"/>
              </a:rPr>
              <a:t> و کاربرد 10 فرمان ناب برای تمام مشکلات شرکت راه کارهای ناب پیدا کنید.</a:t>
            </a:r>
            <a:endParaRPr lang="en-US" altLang="en-US" sz="2700" dirty="0">
              <a:cs typeface="B Mitra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567667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580" y="260648"/>
            <a:ext cx="8304840" cy="6192688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172400" y="6453336"/>
            <a:ext cx="723800" cy="160784"/>
          </a:xfrm>
        </p:spPr>
        <p:txBody>
          <a:bodyPr/>
          <a:lstStyle/>
          <a:p>
            <a:fld id="{E279C4FA-1157-48B0-B746-32175F7AF140}" type="slidenum">
              <a:rPr lang="en-US" sz="2000" smtClean="0"/>
              <a:t>4</a:t>
            </a:fld>
            <a:endParaRPr lang="en-US" sz="2000" dirty="0"/>
          </a:p>
        </p:txBody>
      </p:sp>
      <p:sp>
        <p:nvSpPr>
          <p:cNvPr id="6" name="Title 1"/>
          <p:cNvSpPr txBox="1">
            <a:spLocks noChangeAspect="1"/>
          </p:cNvSpPr>
          <p:nvPr/>
        </p:nvSpPr>
        <p:spPr>
          <a:xfrm>
            <a:off x="4519533" y="409600"/>
            <a:ext cx="4156923" cy="1057346"/>
          </a:xfrm>
          <a:prstGeom prst="rect">
            <a:avLst/>
          </a:prstGeom>
          <a:noFill/>
        </p:spPr>
        <p:txBody>
          <a:bodyPr vert="horz" wrap="square" lIns="91440" tIns="216000" rIns="91440" bIns="252000" rtlCol="0" anchor="b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fa-IR" sz="3800" dirty="0">
                <a:solidFill>
                  <a:schemeClr val="accent3"/>
                </a:solidFill>
                <a:effectLst/>
                <a:latin typeface="+mn-lt"/>
                <a:cs typeface="B Titr" panose="00000700000000000000" pitchFamily="2" charset="-78"/>
              </a:rPr>
              <a:t>معنای دقیق‌تر ناب </a:t>
            </a:r>
            <a:endParaRPr lang="en-US" sz="3800" dirty="0">
              <a:solidFill>
                <a:schemeClr val="accent3"/>
              </a:solidFill>
              <a:effectLst/>
              <a:latin typeface="+mn-lt"/>
              <a:cs typeface="B Titr" panose="00000700000000000000" pitchFamily="2" charset="-78"/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3304403" y="1628800"/>
            <a:ext cx="5372053" cy="3478966"/>
          </a:xfrm>
          <a:prstGeom prst="rect">
            <a:avLst/>
          </a:prstGeom>
          <a:noFill/>
        </p:spPr>
        <p:txBody>
          <a:bodyPr vert="horz" wrap="square" lIns="288000" tIns="252000" rIns="288000" bIns="252000" rtlCol="0" anchor="ctr">
            <a:spAutoFit/>
          </a:bodyPr>
          <a:lstStyle>
            <a:lvl1pPr marL="274320" indent="-256032" algn="l" defTabSz="914400" rtl="0" eaLnBrk="1" latinLnBrk="0" hangingPunct="1">
              <a:spcBef>
                <a:spcPct val="20000"/>
              </a:spcBef>
              <a:spcAft>
                <a:spcPts val="0"/>
              </a:spcAft>
              <a:buSzPct val="60000"/>
              <a:buFont typeface="Wingdings" pitchFamily="2" charset="2"/>
              <a:buChar char=""/>
              <a:defRPr sz="21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400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058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7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4592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196596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2402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2514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28346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algn="r" rtl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a-IR" sz="2400" dirty="0">
                <a:solidFill>
                  <a:srgbClr val="002060"/>
                </a:solidFill>
                <a:effectLst/>
                <a:cs typeface="B Mitra" panose="00000400000000000000" pitchFamily="2" charset="-78"/>
              </a:rPr>
              <a:t>تولید و ارائه دقیقا آنچه که مشتری می خواهد</a:t>
            </a:r>
          </a:p>
          <a:p>
            <a:pPr algn="r" rtl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a-IR" sz="2400" dirty="0">
                <a:solidFill>
                  <a:srgbClr val="002060"/>
                </a:solidFill>
                <a:effectLst/>
                <a:cs typeface="B Mitra" panose="00000400000000000000" pitchFamily="2" charset="-78"/>
              </a:rPr>
              <a:t>دقیقا در زمانی که می خواهد</a:t>
            </a:r>
          </a:p>
          <a:p>
            <a:pPr algn="r" rtl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a-IR" sz="2400" dirty="0">
                <a:solidFill>
                  <a:srgbClr val="002060"/>
                </a:solidFill>
                <a:effectLst/>
                <a:cs typeface="B Mitra" panose="00000400000000000000" pitchFamily="2" charset="-78"/>
              </a:rPr>
              <a:t>دقیقا به میزانی که می خواهد</a:t>
            </a:r>
          </a:p>
          <a:p>
            <a:pPr algn="r" rtl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a-IR" sz="2400" dirty="0">
                <a:solidFill>
                  <a:srgbClr val="002060"/>
                </a:solidFill>
                <a:effectLst/>
                <a:cs typeface="B Mitra" panose="00000400000000000000" pitchFamily="2" charset="-78"/>
              </a:rPr>
              <a:t>با قیمتی کاملا رقابتی </a:t>
            </a:r>
          </a:p>
          <a:p>
            <a:pPr algn="r" rtl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a-IR" sz="2400" dirty="0">
                <a:solidFill>
                  <a:srgbClr val="002060"/>
                </a:solidFill>
                <a:effectLst/>
                <a:cs typeface="B Mitra" panose="00000400000000000000" pitchFamily="2" charset="-78"/>
              </a:rPr>
              <a:t>در حالی که همه خشنود باشند</a:t>
            </a:r>
          </a:p>
          <a:p>
            <a:pPr algn="r" rtl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a-IR" sz="2400" dirty="0">
                <a:solidFill>
                  <a:srgbClr val="002060"/>
                </a:solidFill>
                <a:effectLst/>
                <a:cs typeface="B Mitra" panose="00000400000000000000" pitchFamily="2" charset="-78"/>
              </a:rPr>
              <a:t>مشتریان، مالکان، کارکنان، تأمین کنندگان و کل جامعه </a:t>
            </a:r>
            <a:endParaRPr lang="en-US" sz="2400" dirty="0">
              <a:solidFill>
                <a:srgbClr val="002060"/>
              </a:solidFill>
              <a:effectLst/>
              <a:cs typeface="B Mitra" panose="00000400000000000000" pitchFamily="2" charset="-7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5888" y="2119128"/>
            <a:ext cx="2988000" cy="2173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317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580" y="260648"/>
            <a:ext cx="8304840" cy="6192688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172400" y="6453336"/>
            <a:ext cx="723800" cy="160784"/>
          </a:xfrm>
        </p:spPr>
        <p:txBody>
          <a:bodyPr/>
          <a:lstStyle/>
          <a:p>
            <a:fld id="{E279C4FA-1157-48B0-B746-32175F7AF140}" type="slidenum">
              <a:rPr lang="en-US" sz="2000" smtClean="0"/>
              <a:t>5</a:t>
            </a:fld>
            <a:endParaRPr lang="en-US" sz="2000" dirty="0"/>
          </a:p>
        </p:txBody>
      </p:sp>
      <p:sp>
        <p:nvSpPr>
          <p:cNvPr id="6" name="Title 1"/>
          <p:cNvSpPr txBox="1">
            <a:spLocks noChangeAspect="1"/>
          </p:cNvSpPr>
          <p:nvPr/>
        </p:nvSpPr>
        <p:spPr>
          <a:xfrm>
            <a:off x="3197721" y="579457"/>
            <a:ext cx="5376556" cy="1057346"/>
          </a:xfrm>
          <a:prstGeom prst="rect">
            <a:avLst/>
          </a:prstGeom>
          <a:noFill/>
        </p:spPr>
        <p:txBody>
          <a:bodyPr vert="horz" wrap="square" lIns="91440" tIns="216000" rIns="91440" bIns="252000" rtlCol="0" anchor="b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fa-IR" sz="3800" dirty="0" smtClean="0">
                <a:solidFill>
                  <a:schemeClr val="accent3"/>
                </a:solidFill>
                <a:effectLst/>
                <a:latin typeface="+mn-lt"/>
                <a:cs typeface="B Titr" panose="00000700000000000000" pitchFamily="2" charset="-78"/>
              </a:rPr>
              <a:t>چگونه ناب شویم؟ </a:t>
            </a:r>
            <a:endParaRPr lang="en-US" sz="3800" dirty="0">
              <a:solidFill>
                <a:schemeClr val="accent3"/>
              </a:solidFill>
              <a:effectLst/>
              <a:latin typeface="+mn-lt"/>
              <a:cs typeface="B Titr" panose="00000700000000000000" pitchFamily="2" charset="-78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755576" y="2852936"/>
            <a:ext cx="3312000" cy="3132000"/>
            <a:chOff x="408049" y="3146237"/>
            <a:chExt cx="3587887" cy="350037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049" y="3146237"/>
              <a:ext cx="3587887" cy="3500377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2511064" y="3717906"/>
              <a:ext cx="69278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a-IR" sz="2000" dirty="0">
                  <a:solidFill>
                    <a:schemeClr val="bg1"/>
                  </a:solidFill>
                  <a:cs typeface="B Mitra" pitchFamily="2" charset="-78"/>
                </a:rPr>
                <a:t>ریشه </a:t>
              </a:r>
              <a:endParaRPr lang="en-US" sz="2000" dirty="0">
                <a:solidFill>
                  <a:schemeClr val="bg1"/>
                </a:solidFill>
                <a:cs typeface="B Mitra" pitchFamily="2" charset="-78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170208" y="5651956"/>
              <a:ext cx="79208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a-IR" sz="14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B Mitra" pitchFamily="2" charset="-78"/>
                </a:rPr>
                <a:t>ریشه </a:t>
              </a:r>
              <a:endPara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Mitra" pitchFamily="2" charset="-78"/>
              </a:endParaRPr>
            </a:p>
          </p:txBody>
        </p:sp>
      </p:grpSp>
      <p:sp>
        <p:nvSpPr>
          <p:cNvPr id="13" name="Subtitle 2"/>
          <p:cNvSpPr txBox="1">
            <a:spLocks/>
          </p:cNvSpPr>
          <p:nvPr/>
        </p:nvSpPr>
        <p:spPr>
          <a:xfrm>
            <a:off x="3821749" y="1807552"/>
            <a:ext cx="4752528" cy="22375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4000"/>
              </a:lnSpc>
              <a:spcBef>
                <a:spcPts val="0"/>
              </a:spcBef>
              <a:spcAft>
                <a:spcPts val="1200"/>
              </a:spcAft>
            </a:pPr>
            <a:r>
              <a:rPr lang="fa-IR" sz="2500" b="1" dirty="0">
                <a:cs typeface="B Mitra" pitchFamily="2" charset="-78"/>
              </a:rPr>
              <a:t>مشکلات وضع موجود </a:t>
            </a:r>
            <a:r>
              <a:rPr lang="fa-IR" sz="2500" b="1" dirty="0" smtClean="0">
                <a:cs typeface="B Mitra" pitchFamily="2" charset="-78"/>
              </a:rPr>
              <a:t>را حل </a:t>
            </a:r>
            <a:r>
              <a:rPr lang="fa-IR" sz="2500" b="1" dirty="0">
                <a:cs typeface="B Mitra" pitchFamily="2" charset="-78"/>
              </a:rPr>
              <a:t>کنیم.</a:t>
            </a:r>
          </a:p>
          <a:p>
            <a:pPr>
              <a:lnSpc>
                <a:spcPts val="4000"/>
              </a:lnSpc>
              <a:spcBef>
                <a:spcPts val="0"/>
              </a:spcBef>
              <a:spcAft>
                <a:spcPts val="1200"/>
              </a:spcAft>
            </a:pPr>
            <a:r>
              <a:rPr lang="fa-IR" sz="2500" b="1" dirty="0">
                <a:cs typeface="B Mitra" pitchFamily="2" charset="-78"/>
              </a:rPr>
              <a:t>چگونه؟</a:t>
            </a:r>
          </a:p>
          <a:p>
            <a:pPr>
              <a:lnSpc>
                <a:spcPts val="4000"/>
              </a:lnSpc>
              <a:spcBef>
                <a:spcPts val="0"/>
              </a:spcBef>
              <a:spcAft>
                <a:spcPts val="1200"/>
              </a:spcAft>
            </a:pPr>
            <a:r>
              <a:rPr lang="fa-IR" sz="2500" b="1" dirty="0" smtClean="0">
                <a:cs typeface="B Mitra" pitchFamily="2" charset="-78"/>
              </a:rPr>
              <a:t>مشکلات را شناسایی کنیم.</a:t>
            </a:r>
          </a:p>
          <a:p>
            <a:pPr>
              <a:lnSpc>
                <a:spcPts val="4000"/>
              </a:lnSpc>
              <a:spcBef>
                <a:spcPts val="0"/>
              </a:spcBef>
              <a:spcAft>
                <a:spcPts val="1200"/>
              </a:spcAft>
            </a:pPr>
            <a:r>
              <a:rPr lang="fa-IR" sz="2500" b="1" dirty="0" smtClean="0">
                <a:cs typeface="B Mitra" pitchFamily="2" charset="-78"/>
              </a:rPr>
              <a:t>ریشه </a:t>
            </a:r>
            <a:r>
              <a:rPr lang="fa-IR" sz="2500" b="1" dirty="0">
                <a:cs typeface="B Mitra" pitchFamily="2" charset="-78"/>
              </a:rPr>
              <a:t>مشکلات را </a:t>
            </a:r>
            <a:r>
              <a:rPr lang="fa-IR" sz="2500" b="1" dirty="0" smtClean="0">
                <a:cs typeface="B Mitra" pitchFamily="2" charset="-78"/>
              </a:rPr>
              <a:t>حذف کنیم.</a:t>
            </a:r>
            <a:endParaRPr lang="fa-IR" sz="2500" b="1" dirty="0">
              <a:cs typeface="B Mitra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985329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  <a14:imgEffect>
                      <a14:brightnessContrast bright="25000" contras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580" y="260648"/>
            <a:ext cx="8304840" cy="619268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331661"/>
            <a:ext cx="5112568" cy="43376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6632"/>
            <a:ext cx="7772400" cy="1838482"/>
          </a:xfrm>
        </p:spPr>
        <p:txBody>
          <a:bodyPr>
            <a:normAutofit/>
          </a:bodyPr>
          <a:lstStyle/>
          <a:p>
            <a:pPr rtl="1">
              <a:lnSpc>
                <a:spcPts val="6000"/>
              </a:lnSpc>
              <a:spcAft>
                <a:spcPts val="1200"/>
              </a:spcAft>
            </a:pPr>
            <a:r>
              <a:rPr lang="fa-IR" sz="3800" dirty="0">
                <a:solidFill>
                  <a:schemeClr val="accent3"/>
                </a:solidFill>
                <a:cs typeface="B Titr" panose="00000700000000000000" pitchFamily="2" charset="-78"/>
              </a:rPr>
              <a:t>پنج اصل تفکر ناب برای </a:t>
            </a:r>
            <a:br>
              <a:rPr lang="fa-IR" sz="3800" dirty="0">
                <a:solidFill>
                  <a:schemeClr val="accent3"/>
                </a:solidFill>
                <a:cs typeface="B Titr" panose="00000700000000000000" pitchFamily="2" charset="-78"/>
              </a:rPr>
            </a:br>
            <a:r>
              <a:rPr lang="fa-IR" sz="3800" dirty="0">
                <a:solidFill>
                  <a:schemeClr val="accent3"/>
                </a:solidFill>
                <a:cs typeface="B Titr" panose="00000700000000000000" pitchFamily="2" charset="-78"/>
              </a:rPr>
              <a:t>شناسایی ریشه مشکل و حذف آن</a:t>
            </a:r>
            <a:endParaRPr lang="en-US" sz="3800" dirty="0">
              <a:solidFill>
                <a:schemeClr val="accent3"/>
              </a:solidFill>
              <a:cs typeface="B Titr" panose="00000700000000000000" pitchFamily="2" charset="-78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90B8DC8-8763-420E-B5BA-B7A8C04623B6}" type="slidenum">
              <a:rPr lang="en-US" altLang="en-US" smtClean="0">
                <a:solidFill>
                  <a:srgbClr val="CAF278">
                    <a:shade val="90000"/>
                  </a:srgbClr>
                </a:solidFill>
              </a:rPr>
              <a:pPr>
                <a:defRPr/>
              </a:pPr>
              <a:t>6</a:t>
            </a:fld>
            <a:endParaRPr lang="en-US" altLang="en-US">
              <a:solidFill>
                <a:srgbClr val="CAF278">
                  <a:shade val="90000"/>
                </a:srgbClr>
              </a:solidFill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4139952" y="2780928"/>
            <a:ext cx="4824536" cy="3977856"/>
          </a:xfrm>
          <a:prstGeom prst="rect">
            <a:avLst/>
          </a:prstGeom>
        </p:spPr>
        <p:txBody>
          <a:bodyPr lIns="45720" rIns="246888">
            <a:normAutofit/>
          </a:bodyPr>
          <a:lstStyle>
            <a:lvl1pPr marL="0" indent="0" algn="r" rtl="0" eaLnBrk="1" latinLnBrk="0" hangingPunct="1">
              <a:spcBef>
                <a:spcPts val="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3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ts val="400"/>
              </a:spcBef>
              <a:buClr>
                <a:schemeClr val="accent2"/>
              </a:buClr>
              <a:buSzPct val="90000"/>
              <a:buFontTx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None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None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None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rtl="1">
              <a:spcBef>
                <a:spcPts val="1200"/>
              </a:spcBef>
              <a:buClrTx/>
              <a:buSzPct val="100000"/>
            </a:pPr>
            <a:r>
              <a:rPr lang="fa-IR" altLang="en-US" sz="2200" b="1" dirty="0">
                <a:solidFill>
                  <a:prstClr val="black"/>
                </a:solidFill>
                <a:cs typeface="B Mitra" panose="00000400000000000000" pitchFamily="2" charset="-78"/>
              </a:rPr>
              <a:t>1.   تعريف ارزش از نگاه مشتري</a:t>
            </a:r>
            <a:endParaRPr lang="en-US" altLang="en-US" sz="2200" b="1" dirty="0">
              <a:solidFill>
                <a:prstClr val="black"/>
              </a:solidFill>
              <a:cs typeface="B Mitra" panose="00000400000000000000" pitchFamily="2" charset="-78"/>
            </a:endParaRPr>
          </a:p>
          <a:p>
            <a:pPr rtl="1">
              <a:spcBef>
                <a:spcPts val="1200"/>
              </a:spcBef>
              <a:buClrTx/>
              <a:buSzPct val="100000"/>
            </a:pPr>
            <a:r>
              <a:rPr lang="fa-IR" altLang="en-US" sz="2200" b="1" dirty="0">
                <a:solidFill>
                  <a:prstClr val="black"/>
                </a:solidFill>
                <a:cs typeface="B Mitra" panose="00000400000000000000" pitchFamily="2" charset="-78"/>
              </a:rPr>
              <a:t>2.  تجزيه و تحليل جريان ارزش </a:t>
            </a:r>
            <a:endParaRPr lang="en-US" altLang="en-US" sz="2200" b="1" dirty="0">
              <a:solidFill>
                <a:prstClr val="black"/>
              </a:solidFill>
              <a:cs typeface="B Mitra" panose="00000400000000000000" pitchFamily="2" charset="-78"/>
            </a:endParaRPr>
          </a:p>
          <a:p>
            <a:pPr rtl="1">
              <a:spcBef>
                <a:spcPts val="1200"/>
              </a:spcBef>
              <a:buClrTx/>
              <a:buSzPct val="100000"/>
            </a:pPr>
            <a:r>
              <a:rPr lang="fa-IR" altLang="en-US" sz="2200" b="1" dirty="0">
                <a:solidFill>
                  <a:prstClr val="black"/>
                </a:solidFill>
                <a:cs typeface="B Mitra" panose="00000400000000000000" pitchFamily="2" charset="-78"/>
              </a:rPr>
              <a:t>3.  آفرينش حرکت پيوسته</a:t>
            </a:r>
            <a:endParaRPr lang="en-US" altLang="en-US" sz="2200" b="1" dirty="0">
              <a:solidFill>
                <a:prstClr val="black"/>
              </a:solidFill>
              <a:cs typeface="B Mitra" panose="00000400000000000000" pitchFamily="2" charset="-78"/>
            </a:endParaRPr>
          </a:p>
          <a:p>
            <a:pPr rtl="1">
              <a:spcBef>
                <a:spcPts val="1200"/>
              </a:spcBef>
              <a:buClrTx/>
              <a:buSzPct val="100000"/>
            </a:pPr>
            <a:r>
              <a:rPr lang="fa-IR" altLang="en-US" sz="2200" b="1" dirty="0">
                <a:solidFill>
                  <a:prstClr val="black"/>
                </a:solidFill>
                <a:cs typeface="B Mitra" panose="00000400000000000000" pitchFamily="2" charset="-78"/>
              </a:rPr>
              <a:t>4.  استقرار کشش هموار</a:t>
            </a:r>
            <a:endParaRPr lang="en-US" altLang="en-US" sz="2200" b="1" dirty="0">
              <a:solidFill>
                <a:prstClr val="black"/>
              </a:solidFill>
              <a:cs typeface="B Mitra" panose="00000400000000000000" pitchFamily="2" charset="-78"/>
            </a:endParaRPr>
          </a:p>
          <a:p>
            <a:pPr rtl="1">
              <a:spcBef>
                <a:spcPts val="1200"/>
              </a:spcBef>
              <a:buClrTx/>
              <a:buSzPct val="100000"/>
            </a:pPr>
            <a:r>
              <a:rPr lang="fa-IR" altLang="en-US" sz="2200" b="1" dirty="0">
                <a:solidFill>
                  <a:prstClr val="black"/>
                </a:solidFill>
                <a:cs typeface="B Mitra" panose="00000400000000000000" pitchFamily="2" charset="-78"/>
              </a:rPr>
              <a:t>5.  جستجوي کمال</a:t>
            </a:r>
            <a:endParaRPr lang="en-US" altLang="en-US" sz="2200" b="1" dirty="0">
              <a:solidFill>
                <a:prstClr val="black"/>
              </a:solidFill>
              <a:cs typeface="B Mitra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618704235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  <a14:imgEffect>
                      <a14:brightnessContrast bright="25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580" y="260648"/>
            <a:ext cx="8304840" cy="6192688"/>
          </a:xfrm>
          <a:prstGeom prst="rect">
            <a:avLst/>
          </a:prstGeom>
        </p:spPr>
      </p:pic>
      <p:sp>
        <p:nvSpPr>
          <p:cNvPr id="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44624" y="476672"/>
            <a:ext cx="7543800" cy="720080"/>
          </a:xfrm>
        </p:spPr>
        <p:txBody>
          <a:bodyPr>
            <a:noAutofit/>
          </a:bodyPr>
          <a:lstStyle/>
          <a:p>
            <a:pPr rtl="1" eaLnBrk="1" fontAlgn="auto" hangingPunct="1">
              <a:spcAft>
                <a:spcPts val="0"/>
              </a:spcAft>
              <a:defRPr/>
            </a:pPr>
            <a:r>
              <a:rPr lang="fa-IR" altLang="en-US" sz="3500" dirty="0">
                <a:solidFill>
                  <a:schemeClr val="accent3"/>
                </a:solidFill>
                <a:latin typeface="2  Mitra"/>
                <a:cs typeface="B Titr" panose="00000700000000000000" pitchFamily="2" charset="-78"/>
              </a:rPr>
              <a:t>اصل اول: تعریف ارزش از نگاه مشتری</a:t>
            </a:r>
            <a:endParaRPr lang="en-US" altLang="en-US" sz="3500" dirty="0">
              <a:solidFill>
                <a:schemeClr val="accent3"/>
              </a:solidFill>
              <a:latin typeface="2  Mitra"/>
              <a:cs typeface="B Titr" panose="00000700000000000000" pitchFamily="2" charset="-78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44624" y="1802720"/>
            <a:ext cx="6287385" cy="1554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rtl="1" fontAlgn="base">
              <a:lnSpc>
                <a:spcPts val="3400"/>
              </a:lnSpc>
              <a:spcAft>
                <a:spcPts val="800"/>
              </a:spcAft>
              <a:buClr>
                <a:srgbClr val="FFE945"/>
              </a:buClr>
            </a:pPr>
            <a:r>
              <a:rPr lang="fa-IR" altLang="ar-SA" sz="2400" b="1" dirty="0">
                <a:solidFill>
                  <a:srgbClr val="FFC000"/>
                </a:solidFill>
                <a:latin typeface="Tahoma" pitchFamily="34" charset="0"/>
                <a:cs typeface="B Mitra" pitchFamily="2" charset="-78"/>
              </a:rPr>
              <a:t>ارزش چیست؟</a:t>
            </a:r>
          </a:p>
          <a:p>
            <a:pPr algn="just" rtl="1" fontAlgn="base">
              <a:lnSpc>
                <a:spcPts val="3400"/>
              </a:lnSpc>
              <a:spcAft>
                <a:spcPts val="800"/>
              </a:spcAft>
              <a:buClr>
                <a:srgbClr val="FFE945"/>
              </a:buClr>
            </a:pPr>
            <a:r>
              <a:rPr lang="fa-IR" altLang="ar-SA" sz="2400" dirty="0">
                <a:solidFill>
                  <a:prstClr val="black"/>
                </a:solidFill>
                <a:latin typeface="Tahoma" pitchFamily="34" charset="0"/>
                <a:cs typeface="B Mitra" pitchFamily="2" charset="-78"/>
              </a:rPr>
              <a:t>هر آنچه که به نیاز مشتری پاسخ می‌دهد و او حاضر است برای آن پولی پرداخت کند.</a:t>
            </a: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683568" y="3528928"/>
            <a:ext cx="6448441" cy="2041585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anchor="ctr">
            <a:spAutoFit/>
            <a:flatTx/>
          </a:bodyPr>
          <a:lstStyle/>
          <a:p>
            <a:pPr algn="r" rtl="1">
              <a:lnSpc>
                <a:spcPts val="3400"/>
              </a:lnSpc>
              <a:spcAft>
                <a:spcPts val="800"/>
              </a:spcAft>
            </a:pPr>
            <a:r>
              <a:rPr lang="fa-IR" altLang="en-US" sz="2400" b="1" dirty="0" smtClean="0">
                <a:solidFill>
                  <a:srgbClr val="FFC000"/>
                </a:solidFill>
                <a:cs typeface="B Mitra" pitchFamily="2" charset="-78"/>
              </a:rPr>
              <a:t>چه چیزی نمی‌گذارد ارزش مورد انتظار مشتری را ایجاد کنیم؟</a:t>
            </a:r>
            <a:endParaRPr lang="fa-IR" altLang="en-US" sz="2400" b="1" dirty="0">
              <a:solidFill>
                <a:srgbClr val="FFC000"/>
              </a:solidFill>
              <a:cs typeface="B Mitra" pitchFamily="2" charset="-78"/>
            </a:endParaRPr>
          </a:p>
          <a:p>
            <a:pPr algn="r" rtl="1">
              <a:lnSpc>
                <a:spcPts val="3400"/>
              </a:lnSpc>
              <a:spcAft>
                <a:spcPts val="800"/>
              </a:spcAft>
            </a:pPr>
            <a:r>
              <a:rPr lang="fa-IR" altLang="en-US" sz="2400" dirty="0" smtClean="0">
                <a:solidFill>
                  <a:schemeClr val="tx1"/>
                </a:solidFill>
                <a:cs typeface="B Mitra" pitchFamily="2" charset="-78"/>
              </a:rPr>
              <a:t>اتلاف (مودا) </a:t>
            </a:r>
          </a:p>
          <a:p>
            <a:pPr algn="r" rtl="1">
              <a:lnSpc>
                <a:spcPts val="3400"/>
              </a:lnSpc>
              <a:spcAft>
                <a:spcPts val="800"/>
              </a:spcAft>
            </a:pPr>
            <a:r>
              <a:rPr lang="ar-SA" altLang="en-US" sz="2400" dirty="0" smtClean="0">
                <a:solidFill>
                  <a:schemeClr val="tx1"/>
                </a:solidFill>
                <a:cs typeface="B Mitra" pitchFamily="2" charset="-78"/>
              </a:rPr>
              <a:t>هر </a:t>
            </a:r>
            <a:r>
              <a:rPr lang="fa-IR" altLang="en-US" sz="2400" dirty="0">
                <a:solidFill>
                  <a:schemeClr val="tx1"/>
                </a:solidFill>
                <a:cs typeface="B Mitra" pitchFamily="2" charset="-78"/>
              </a:rPr>
              <a:t>فعاليتی </a:t>
            </a:r>
            <a:r>
              <a:rPr lang="ar-SA" altLang="en-US" sz="2400" dirty="0">
                <a:solidFill>
                  <a:schemeClr val="tx1"/>
                </a:solidFill>
                <a:cs typeface="B Mitra" pitchFamily="2" charset="-78"/>
              </a:rPr>
              <a:t>است كه منابع  را مصرف مي‌كند اما </a:t>
            </a:r>
            <a:r>
              <a:rPr lang="fa-IR" altLang="en-US" sz="2400" dirty="0">
                <a:solidFill>
                  <a:schemeClr val="tx1"/>
                </a:solidFill>
                <a:cs typeface="B Mitra" pitchFamily="2" charset="-78"/>
              </a:rPr>
              <a:t>از نگاه مشتري </a:t>
            </a:r>
            <a:r>
              <a:rPr lang="ar-SA" altLang="en-US" sz="2400" dirty="0">
                <a:solidFill>
                  <a:schemeClr val="tx1"/>
                </a:solidFill>
                <a:cs typeface="B Mitra" pitchFamily="2" charset="-78"/>
              </a:rPr>
              <a:t>هيچ  ارزشي به محصول اضافه نمي‌كند</a:t>
            </a:r>
            <a:r>
              <a:rPr lang="en-US" altLang="en-US" sz="2400" dirty="0">
                <a:solidFill>
                  <a:schemeClr val="tx1"/>
                </a:solidFill>
                <a:cs typeface="B Mitra" pitchFamily="2" charset="-78"/>
              </a:rPr>
              <a:t>.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1088" y="2129600"/>
            <a:ext cx="1553400" cy="29555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79106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12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  <a14:imgEffect>
                      <a14:brightnessContrast bright="25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580" y="260648"/>
            <a:ext cx="8304840" cy="6192688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5A7F9-16A0-4802-8E1A-604B5ACEAE3F}" type="slidenum">
              <a:rPr lang="en-US" smtClean="0">
                <a:solidFill>
                  <a:srgbClr val="CAF278">
                    <a:shade val="90000"/>
                  </a:srgbClr>
                </a:solidFill>
              </a:rPr>
              <a:pPr/>
              <a:t>8</a:t>
            </a:fld>
            <a:endParaRPr lang="en-US">
              <a:solidFill>
                <a:srgbClr val="CAF278">
                  <a:shade val="90000"/>
                </a:srgbClr>
              </a:solidFill>
            </a:endParaRPr>
          </a:p>
        </p:txBody>
      </p:sp>
      <p:pic>
        <p:nvPicPr>
          <p:cNvPr id="993286" name="Picture 6" descr="6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60900" y="1814513"/>
            <a:ext cx="1130300" cy="1004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93287" name="Line 7"/>
          <p:cNvSpPr>
            <a:spLocks noChangeShapeType="1"/>
          </p:cNvSpPr>
          <p:nvPr/>
        </p:nvSpPr>
        <p:spPr bwMode="auto">
          <a:xfrm>
            <a:off x="3733800" y="2514600"/>
            <a:ext cx="5334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a-IR">
              <a:solidFill>
                <a:prstClr val="white"/>
              </a:solidFill>
              <a:latin typeface="Garamond" pitchFamily="18" charset="0"/>
              <a:cs typeface="Arial" pitchFamily="34" charset="0"/>
            </a:endParaRPr>
          </a:p>
        </p:txBody>
      </p:sp>
      <p:pic>
        <p:nvPicPr>
          <p:cNvPr id="993288" name="Picture 8" descr="6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173913" y="1612900"/>
            <a:ext cx="979487" cy="120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93289" name="Picture 9" descr="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457450" y="2039938"/>
            <a:ext cx="819150" cy="779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93290" name="Picture 10" descr="6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28600" y="4411663"/>
            <a:ext cx="900113" cy="1074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93291" name="Picture 11" descr="61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572009" y="4267200"/>
            <a:ext cx="1357313" cy="120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93292" name="Line 12"/>
          <p:cNvSpPr>
            <a:spLocks noChangeShapeType="1"/>
          </p:cNvSpPr>
          <p:nvPr/>
        </p:nvSpPr>
        <p:spPr bwMode="auto">
          <a:xfrm>
            <a:off x="6248400" y="2514600"/>
            <a:ext cx="5334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a-IR">
              <a:solidFill>
                <a:prstClr val="white"/>
              </a:solidFill>
              <a:latin typeface="Garamond" pitchFamily="18" charset="0"/>
              <a:cs typeface="Arial" pitchFamily="34" charset="0"/>
            </a:endParaRPr>
          </a:p>
        </p:txBody>
      </p:sp>
      <p:sp>
        <p:nvSpPr>
          <p:cNvPr id="993293" name="Line 13"/>
          <p:cNvSpPr>
            <a:spLocks noChangeShapeType="1"/>
          </p:cNvSpPr>
          <p:nvPr/>
        </p:nvSpPr>
        <p:spPr bwMode="auto">
          <a:xfrm>
            <a:off x="8229600" y="2514600"/>
            <a:ext cx="5334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a-IR">
              <a:solidFill>
                <a:prstClr val="white"/>
              </a:solidFill>
              <a:latin typeface="Garamond" pitchFamily="18" charset="0"/>
              <a:cs typeface="Arial" pitchFamily="34" charset="0"/>
            </a:endParaRPr>
          </a:p>
        </p:txBody>
      </p:sp>
      <p:sp>
        <p:nvSpPr>
          <p:cNvPr id="993294" name="Line 14"/>
          <p:cNvSpPr>
            <a:spLocks noChangeShapeType="1"/>
          </p:cNvSpPr>
          <p:nvPr/>
        </p:nvSpPr>
        <p:spPr bwMode="auto">
          <a:xfrm>
            <a:off x="1524000" y="5181600"/>
            <a:ext cx="4572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a-IR">
              <a:solidFill>
                <a:prstClr val="white"/>
              </a:solidFill>
              <a:latin typeface="Garamond" pitchFamily="18" charset="0"/>
              <a:cs typeface="Arial" pitchFamily="34" charset="0"/>
            </a:endParaRPr>
          </a:p>
        </p:txBody>
      </p:sp>
      <p:sp>
        <p:nvSpPr>
          <p:cNvPr id="993295" name="Line 15"/>
          <p:cNvSpPr>
            <a:spLocks noChangeShapeType="1"/>
          </p:cNvSpPr>
          <p:nvPr/>
        </p:nvSpPr>
        <p:spPr bwMode="auto">
          <a:xfrm>
            <a:off x="1600200" y="2514600"/>
            <a:ext cx="4572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a-IR">
              <a:solidFill>
                <a:prstClr val="white"/>
              </a:solidFill>
              <a:latin typeface="Garamond" pitchFamily="18" charset="0"/>
              <a:cs typeface="Arial" pitchFamily="34" charset="0"/>
            </a:endParaRPr>
          </a:p>
        </p:txBody>
      </p:sp>
      <p:sp>
        <p:nvSpPr>
          <p:cNvPr id="993296" name="Line 16"/>
          <p:cNvSpPr>
            <a:spLocks noChangeShapeType="1"/>
          </p:cNvSpPr>
          <p:nvPr/>
        </p:nvSpPr>
        <p:spPr bwMode="auto">
          <a:xfrm>
            <a:off x="3962400" y="5181600"/>
            <a:ext cx="4572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a-IR">
              <a:solidFill>
                <a:prstClr val="white"/>
              </a:solidFill>
              <a:latin typeface="Garamond" pitchFamily="18" charset="0"/>
              <a:cs typeface="Arial" pitchFamily="34" charset="0"/>
            </a:endParaRPr>
          </a:p>
        </p:txBody>
      </p:sp>
      <p:sp>
        <p:nvSpPr>
          <p:cNvPr id="993297" name="Line 17"/>
          <p:cNvSpPr>
            <a:spLocks noChangeShapeType="1"/>
          </p:cNvSpPr>
          <p:nvPr/>
        </p:nvSpPr>
        <p:spPr bwMode="auto">
          <a:xfrm>
            <a:off x="6126832" y="5181600"/>
            <a:ext cx="5334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a-IR">
              <a:solidFill>
                <a:prstClr val="white"/>
              </a:solidFill>
              <a:latin typeface="Garamond" pitchFamily="18" charset="0"/>
              <a:cs typeface="Arial" pitchFamily="34" charset="0"/>
            </a:endParaRPr>
          </a:p>
        </p:txBody>
      </p:sp>
      <p:sp>
        <p:nvSpPr>
          <p:cNvPr id="993298" name="Line 18"/>
          <p:cNvSpPr>
            <a:spLocks noChangeShapeType="1"/>
          </p:cNvSpPr>
          <p:nvPr/>
        </p:nvSpPr>
        <p:spPr bwMode="auto">
          <a:xfrm>
            <a:off x="8077200" y="5105400"/>
            <a:ext cx="5334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a-IR">
              <a:solidFill>
                <a:prstClr val="white"/>
              </a:solidFill>
              <a:latin typeface="Garamond" pitchFamily="18" charset="0"/>
              <a:cs typeface="Arial" pitchFamily="34" charset="0"/>
            </a:endParaRPr>
          </a:p>
        </p:txBody>
      </p:sp>
      <p:pic>
        <p:nvPicPr>
          <p:cNvPr id="993299" name="Picture 19" descr="58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858000" y="4656807"/>
            <a:ext cx="858838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93300" name="Text Box 20"/>
          <p:cNvSpPr txBox="1">
            <a:spLocks noChangeArrowheads="1"/>
          </p:cNvSpPr>
          <p:nvPr/>
        </p:nvSpPr>
        <p:spPr bwMode="auto">
          <a:xfrm>
            <a:off x="2383893" y="2406030"/>
            <a:ext cx="939681" cy="276999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rtl="1" eaLnBrk="0" fontAlgn="base" hangingPunct="0">
              <a:spcBef>
                <a:spcPct val="50000"/>
              </a:spcBef>
              <a:spcAft>
                <a:spcPct val="50000"/>
              </a:spcAft>
              <a:defRPr/>
            </a:pPr>
            <a:r>
              <a:rPr lang="ar-SA" altLang="en-US" sz="1200" b="1" dirty="0">
                <a:solidFill>
                  <a:srgbClr val="000000"/>
                </a:solidFill>
                <a:latin typeface="Arial" pitchFamily="34" charset="0"/>
                <a:cs typeface="B Mitra" panose="00000400000000000000" pitchFamily="2" charset="-78"/>
              </a:rPr>
              <a:t>انبار مواد اوليه</a:t>
            </a:r>
            <a:r>
              <a:rPr lang="en-US" altLang="en-US" sz="1200" dirty="0">
                <a:solidFill>
                  <a:srgbClr val="000000"/>
                </a:solidFill>
                <a:latin typeface="Arial" pitchFamily="34" charset="0"/>
                <a:cs typeface="B Mitra" panose="00000400000000000000" pitchFamily="2" charset="-78"/>
              </a:rPr>
              <a:t> </a:t>
            </a:r>
          </a:p>
        </p:txBody>
      </p:sp>
      <p:pic>
        <p:nvPicPr>
          <p:cNvPr id="993301" name="Picture 21" descr="74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17500" y="1814513"/>
            <a:ext cx="1130300" cy="1004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93302" name="Line 22"/>
          <p:cNvSpPr>
            <a:spLocks noChangeShapeType="1"/>
          </p:cNvSpPr>
          <p:nvPr/>
        </p:nvSpPr>
        <p:spPr bwMode="auto">
          <a:xfrm>
            <a:off x="228600" y="2819400"/>
            <a:ext cx="8534400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a-IR">
              <a:solidFill>
                <a:prstClr val="white"/>
              </a:solidFill>
              <a:latin typeface="Garamond" pitchFamily="18" charset="0"/>
              <a:cs typeface="Arial" pitchFamily="34" charset="0"/>
            </a:endParaRPr>
          </a:p>
        </p:txBody>
      </p:sp>
      <p:sp>
        <p:nvSpPr>
          <p:cNvPr id="993303" name="Line 23"/>
          <p:cNvSpPr>
            <a:spLocks noChangeShapeType="1"/>
          </p:cNvSpPr>
          <p:nvPr/>
        </p:nvSpPr>
        <p:spPr bwMode="auto">
          <a:xfrm>
            <a:off x="228600" y="5486400"/>
            <a:ext cx="8534400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a-IR">
              <a:solidFill>
                <a:prstClr val="white"/>
              </a:solidFill>
              <a:latin typeface="Garamond" pitchFamily="18" charset="0"/>
              <a:cs typeface="Arial" pitchFamily="34" charset="0"/>
            </a:endParaRPr>
          </a:p>
        </p:txBody>
      </p:sp>
      <p:sp>
        <p:nvSpPr>
          <p:cNvPr id="993304" name="Text Box 24"/>
          <p:cNvSpPr txBox="1">
            <a:spLocks noChangeArrowheads="1"/>
          </p:cNvSpPr>
          <p:nvPr/>
        </p:nvSpPr>
        <p:spPr bwMode="auto">
          <a:xfrm>
            <a:off x="332903" y="1340465"/>
            <a:ext cx="854721" cy="400110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rtl="1" eaLnBrk="0" fontAlgn="base" hangingPunct="0">
              <a:spcBef>
                <a:spcPct val="50000"/>
              </a:spcBef>
              <a:spcAft>
                <a:spcPct val="50000"/>
              </a:spcAft>
              <a:defRPr/>
            </a:pPr>
            <a:r>
              <a:rPr lang="fa-IR" altLang="en-US" sz="2000" b="1" dirty="0">
                <a:solidFill>
                  <a:srgbClr val="00B0F0"/>
                </a:solidFill>
                <a:latin typeface="Arial" pitchFamily="34" charset="0"/>
                <a:cs typeface="B Mitra" pitchFamily="2" charset="-78"/>
              </a:rPr>
              <a:t>5</a:t>
            </a:r>
            <a:r>
              <a:rPr lang="en-US" altLang="en-US" sz="2000" b="1" dirty="0">
                <a:solidFill>
                  <a:srgbClr val="00B0F0"/>
                </a:solidFill>
                <a:latin typeface="Arial" pitchFamily="34" charset="0"/>
                <a:cs typeface="B Mitra" pitchFamily="2" charset="-78"/>
              </a:rPr>
              <a:t> </a:t>
            </a:r>
            <a:r>
              <a:rPr lang="ar-SA" altLang="en-US" sz="2000" b="1" dirty="0">
                <a:solidFill>
                  <a:srgbClr val="00B0F0"/>
                </a:solidFill>
                <a:latin typeface="Arial" pitchFamily="34" charset="0"/>
                <a:cs typeface="B Mitra" pitchFamily="2" charset="-78"/>
              </a:rPr>
              <a:t>دقيقه</a:t>
            </a:r>
            <a:endParaRPr lang="en-US" altLang="en-US" sz="2000" dirty="0">
              <a:solidFill>
                <a:srgbClr val="00B0F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B Mitra" pitchFamily="2" charset="-78"/>
            </a:endParaRPr>
          </a:p>
        </p:txBody>
      </p:sp>
      <p:sp>
        <p:nvSpPr>
          <p:cNvPr id="993312" name="Text Box 32"/>
          <p:cNvSpPr txBox="1">
            <a:spLocks noChangeArrowheads="1"/>
          </p:cNvSpPr>
          <p:nvPr/>
        </p:nvSpPr>
        <p:spPr bwMode="auto">
          <a:xfrm>
            <a:off x="6804248" y="5024684"/>
            <a:ext cx="878767" cy="424732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rtl="1" eaLnBrk="0" fontAlgn="base" hangingPunct="0">
              <a:lnSpc>
                <a:spcPct val="40000"/>
              </a:lnSpc>
              <a:spcBef>
                <a:spcPct val="50000"/>
              </a:spcBef>
              <a:spcAft>
                <a:spcPct val="50000"/>
              </a:spcAft>
              <a:defRPr/>
            </a:pPr>
            <a:r>
              <a:rPr lang="ar-SA" altLang="en-US" sz="1200" b="1" dirty="0">
                <a:solidFill>
                  <a:srgbClr val="000000"/>
                </a:solidFill>
                <a:latin typeface="Arial" pitchFamily="34" charset="0"/>
                <a:cs typeface="B Mitra" panose="00000400000000000000" pitchFamily="2" charset="-78"/>
              </a:rPr>
              <a:t>انبار محصول</a:t>
            </a:r>
            <a:r>
              <a:rPr lang="en-US" altLang="en-US" sz="1200" b="1" dirty="0">
                <a:solidFill>
                  <a:srgbClr val="000000"/>
                </a:solidFill>
                <a:latin typeface="Arial" pitchFamily="34" charset="0"/>
                <a:cs typeface="B Mitra" panose="00000400000000000000" pitchFamily="2" charset="-78"/>
              </a:rPr>
              <a:t> </a:t>
            </a:r>
          </a:p>
          <a:p>
            <a:pPr algn="ctr" rtl="1" eaLnBrk="0" fontAlgn="base" hangingPunct="0">
              <a:lnSpc>
                <a:spcPct val="40000"/>
              </a:lnSpc>
              <a:spcBef>
                <a:spcPct val="50000"/>
              </a:spcBef>
              <a:spcAft>
                <a:spcPct val="50000"/>
              </a:spcAft>
              <a:defRPr/>
            </a:pPr>
            <a:r>
              <a:rPr lang="ar-SA" altLang="en-US" sz="1200" b="1" dirty="0">
                <a:solidFill>
                  <a:srgbClr val="000000"/>
                </a:solidFill>
                <a:latin typeface="Arial" pitchFamily="34" charset="0"/>
                <a:cs typeface="B Mitra" panose="00000400000000000000" pitchFamily="2" charset="-78"/>
              </a:rPr>
              <a:t>نهايي</a:t>
            </a:r>
            <a:endParaRPr lang="en-US" altLang="en-US" sz="1200" dirty="0"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B Mitra" panose="00000400000000000000" pitchFamily="2" charset="-78"/>
            </a:endParaRPr>
          </a:p>
        </p:txBody>
      </p:sp>
      <p:sp>
        <p:nvSpPr>
          <p:cNvPr id="993313" name="Text Box 33"/>
          <p:cNvSpPr txBox="1">
            <a:spLocks noChangeArrowheads="1"/>
          </p:cNvSpPr>
          <p:nvPr/>
        </p:nvSpPr>
        <p:spPr bwMode="auto">
          <a:xfrm>
            <a:off x="312874" y="5042356"/>
            <a:ext cx="670375" cy="323165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rtl="1" eaLnBrk="0" fontAlgn="base" hangingPunct="0">
              <a:spcBef>
                <a:spcPct val="50000"/>
              </a:spcBef>
              <a:spcAft>
                <a:spcPct val="50000"/>
              </a:spcAft>
              <a:defRPr/>
            </a:pPr>
            <a:r>
              <a:rPr lang="ar-SA" altLang="en-US" sz="1500" b="1" dirty="0">
                <a:solidFill>
                  <a:prstClr val="white"/>
                </a:solidFill>
                <a:latin typeface="Arial" pitchFamily="34" charset="0"/>
                <a:cs typeface="B Mitra" pitchFamily="2" charset="-78"/>
              </a:rPr>
              <a:t>بازرسي</a:t>
            </a:r>
            <a:endParaRPr lang="en-US" altLang="en-US" sz="1500" b="1" dirty="0">
              <a:solidFill>
                <a:prstClr val="white"/>
              </a:solidFill>
              <a:latin typeface="Arial" pitchFamily="34" charset="0"/>
              <a:cs typeface="B Mitra" pitchFamily="2" charset="-78"/>
            </a:endParaRPr>
          </a:p>
        </p:txBody>
      </p:sp>
      <p:sp>
        <p:nvSpPr>
          <p:cNvPr id="993314" name="Text Box 34"/>
          <p:cNvSpPr txBox="1">
            <a:spLocks noChangeArrowheads="1"/>
          </p:cNvSpPr>
          <p:nvPr/>
        </p:nvSpPr>
        <p:spPr bwMode="auto">
          <a:xfrm>
            <a:off x="7159930" y="2214389"/>
            <a:ext cx="561372" cy="307777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rtl="1" eaLnBrk="0" fontAlgn="base" hangingPunct="0">
              <a:spcBef>
                <a:spcPct val="50000"/>
              </a:spcBef>
              <a:spcAft>
                <a:spcPct val="50000"/>
              </a:spcAft>
              <a:defRPr/>
            </a:pPr>
            <a:r>
              <a:rPr lang="ar-SA" altLang="en-US" sz="1400" dirty="0">
                <a:latin typeface="Arial" pitchFamily="34" charset="0"/>
                <a:cs typeface="B Mitra" pitchFamily="2" charset="-78"/>
              </a:rPr>
              <a:t>پردازش</a:t>
            </a:r>
            <a:endParaRPr lang="en-US" altLang="en-US" sz="1400" dirty="0">
              <a:latin typeface="Arial" pitchFamily="34" charset="0"/>
              <a:cs typeface="B Mitra" pitchFamily="2" charset="-78"/>
            </a:endParaRPr>
          </a:p>
        </p:txBody>
      </p:sp>
      <p:sp>
        <p:nvSpPr>
          <p:cNvPr id="993315" name="Text Box 35"/>
          <p:cNvSpPr txBox="1">
            <a:spLocks noChangeArrowheads="1"/>
          </p:cNvSpPr>
          <p:nvPr/>
        </p:nvSpPr>
        <p:spPr bwMode="auto">
          <a:xfrm>
            <a:off x="374453" y="2884874"/>
            <a:ext cx="813044" cy="400110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rtl="1" eaLnBrk="0" fontAlgn="base" hangingPunct="0">
              <a:spcBef>
                <a:spcPct val="50000"/>
              </a:spcBef>
              <a:spcAft>
                <a:spcPct val="50000"/>
              </a:spcAft>
            </a:pPr>
            <a:r>
              <a:rPr lang="ar-SA" altLang="en-US" sz="2000" b="1" dirty="0">
                <a:solidFill>
                  <a:srgbClr val="00B0F0"/>
                </a:solidFill>
                <a:latin typeface="Arial" pitchFamily="34" charset="0"/>
                <a:cs typeface="B Mitra" pitchFamily="2" charset="-78"/>
              </a:rPr>
              <a:t>حركت</a:t>
            </a:r>
            <a:r>
              <a:rPr lang="en-US" altLang="en-US" sz="2000" b="1" dirty="0">
                <a:solidFill>
                  <a:srgbClr val="00B0F0"/>
                </a:solidFill>
                <a:latin typeface="Arial" pitchFamily="34" charset="0"/>
                <a:cs typeface="B Mitra" pitchFamily="2" charset="-78"/>
              </a:rPr>
              <a:t> </a:t>
            </a:r>
          </a:p>
        </p:txBody>
      </p:sp>
      <p:sp>
        <p:nvSpPr>
          <p:cNvPr id="993316" name="Text Box 36"/>
          <p:cNvSpPr txBox="1">
            <a:spLocks noChangeArrowheads="1"/>
          </p:cNvSpPr>
          <p:nvPr/>
        </p:nvSpPr>
        <p:spPr bwMode="auto">
          <a:xfrm>
            <a:off x="2339752" y="2884874"/>
            <a:ext cx="1223412" cy="400110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rtl="1" eaLnBrk="0" fontAlgn="base" hangingPunct="0">
              <a:spcBef>
                <a:spcPct val="50000"/>
              </a:spcBef>
              <a:spcAft>
                <a:spcPct val="50000"/>
              </a:spcAft>
              <a:defRPr/>
            </a:pPr>
            <a:r>
              <a:rPr lang="ar-SA" altLang="en-US" sz="2000" b="1" dirty="0">
                <a:solidFill>
                  <a:srgbClr val="00B0F0"/>
                </a:solidFill>
                <a:latin typeface="Arial" pitchFamily="34" charset="0"/>
                <a:cs typeface="B Mitra" pitchFamily="2" charset="-78"/>
              </a:rPr>
              <a:t>دريافت مواد</a:t>
            </a:r>
            <a:endParaRPr lang="en-US" altLang="en-US" sz="2000" b="1" dirty="0">
              <a:solidFill>
                <a:srgbClr val="00B0F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B Mitra" pitchFamily="2" charset="-78"/>
            </a:endParaRPr>
          </a:p>
        </p:txBody>
      </p:sp>
      <p:sp>
        <p:nvSpPr>
          <p:cNvPr id="993317" name="Text Box 37"/>
          <p:cNvSpPr txBox="1">
            <a:spLocks noChangeArrowheads="1"/>
          </p:cNvSpPr>
          <p:nvPr/>
        </p:nvSpPr>
        <p:spPr bwMode="auto">
          <a:xfrm>
            <a:off x="4411470" y="2926377"/>
            <a:ext cx="1580882" cy="400110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rtl="1" eaLnBrk="0" fontAlgn="base" hangingPunct="0">
              <a:spcBef>
                <a:spcPct val="50000"/>
              </a:spcBef>
              <a:spcAft>
                <a:spcPct val="50000"/>
              </a:spcAft>
              <a:defRPr/>
            </a:pPr>
            <a:r>
              <a:rPr lang="ar-SA" altLang="en-US" sz="2000" b="1">
                <a:solidFill>
                  <a:srgbClr val="00B0F0"/>
                </a:solidFill>
                <a:latin typeface="Arial" pitchFamily="34" charset="0"/>
                <a:cs typeface="B Mitra" pitchFamily="2" charset="-78"/>
              </a:rPr>
              <a:t>نقل و انتقال مواد</a:t>
            </a:r>
            <a:endParaRPr lang="en-US" altLang="en-US" sz="2000" b="1">
              <a:solidFill>
                <a:srgbClr val="00B0F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B Mitra" pitchFamily="2" charset="-78"/>
            </a:endParaRPr>
          </a:p>
        </p:txBody>
      </p:sp>
      <p:sp>
        <p:nvSpPr>
          <p:cNvPr id="993318" name="Text Box 38"/>
          <p:cNvSpPr txBox="1">
            <a:spLocks noChangeArrowheads="1"/>
          </p:cNvSpPr>
          <p:nvPr/>
        </p:nvSpPr>
        <p:spPr bwMode="auto">
          <a:xfrm>
            <a:off x="7079329" y="2926377"/>
            <a:ext cx="889988" cy="400110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rtl="1" eaLnBrk="0" fontAlgn="base" hangingPunct="0">
              <a:spcBef>
                <a:spcPct val="50000"/>
              </a:spcBef>
              <a:spcAft>
                <a:spcPct val="50000"/>
              </a:spcAft>
              <a:defRPr/>
            </a:pPr>
            <a:r>
              <a:rPr lang="ar-SA" altLang="en-US" sz="2000" b="1">
                <a:solidFill>
                  <a:srgbClr val="00B0F0"/>
                </a:solidFill>
                <a:latin typeface="Arial" pitchFamily="34" charset="0"/>
                <a:cs typeface="B Mitra" pitchFamily="2" charset="-78"/>
              </a:rPr>
              <a:t>پردازش</a:t>
            </a:r>
            <a:endParaRPr lang="en-US" altLang="en-US" sz="2000" b="1">
              <a:solidFill>
                <a:srgbClr val="00B0F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B Mitra" pitchFamily="2" charset="-78"/>
            </a:endParaRPr>
          </a:p>
        </p:txBody>
      </p:sp>
      <p:sp>
        <p:nvSpPr>
          <p:cNvPr id="993319" name="Text Box 39"/>
          <p:cNvSpPr txBox="1">
            <a:spLocks noChangeArrowheads="1"/>
          </p:cNvSpPr>
          <p:nvPr/>
        </p:nvSpPr>
        <p:spPr bwMode="auto">
          <a:xfrm>
            <a:off x="251520" y="5549170"/>
            <a:ext cx="833883" cy="400110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rtl="1" eaLnBrk="0" fontAlgn="base" hangingPunct="0">
              <a:spcBef>
                <a:spcPct val="50000"/>
              </a:spcBef>
              <a:spcAft>
                <a:spcPct val="50000"/>
              </a:spcAft>
            </a:pPr>
            <a:r>
              <a:rPr lang="ar-SA" altLang="en-US" sz="2000" b="1" dirty="0">
                <a:solidFill>
                  <a:srgbClr val="00B0F0"/>
                </a:solidFill>
                <a:latin typeface="Arial" pitchFamily="34" charset="0"/>
                <a:cs typeface="B Mitra" pitchFamily="2" charset="-78"/>
              </a:rPr>
              <a:t>بازرسي</a:t>
            </a:r>
            <a:endParaRPr lang="en-US" altLang="en-US" sz="2000" b="1" dirty="0">
              <a:solidFill>
                <a:srgbClr val="00B0F0"/>
              </a:solidFill>
              <a:latin typeface="Arial" pitchFamily="34" charset="0"/>
              <a:cs typeface="B Mitra" pitchFamily="2" charset="-78"/>
            </a:endParaRPr>
          </a:p>
        </p:txBody>
      </p:sp>
      <p:sp>
        <p:nvSpPr>
          <p:cNvPr id="993320" name="Text Box 40"/>
          <p:cNvSpPr txBox="1">
            <a:spLocks noChangeArrowheads="1"/>
          </p:cNvSpPr>
          <p:nvPr/>
        </p:nvSpPr>
        <p:spPr bwMode="auto">
          <a:xfrm>
            <a:off x="6849928" y="5587270"/>
            <a:ext cx="867546" cy="400110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rtl="1" eaLnBrk="0" fontAlgn="base" hangingPunct="0">
              <a:spcBef>
                <a:spcPct val="50000"/>
              </a:spcBef>
              <a:spcAft>
                <a:spcPct val="50000"/>
              </a:spcAft>
              <a:defRPr/>
            </a:pPr>
            <a:r>
              <a:rPr lang="ar-SA" altLang="en-US" sz="2000" b="1" dirty="0">
                <a:solidFill>
                  <a:srgbClr val="00B0F0"/>
                </a:solidFill>
                <a:latin typeface="Arial" pitchFamily="34" charset="0"/>
                <a:cs typeface="B Mitra" pitchFamily="2" charset="-78"/>
              </a:rPr>
              <a:t>انبارش</a:t>
            </a:r>
            <a:r>
              <a:rPr lang="en-US" altLang="en-US" sz="2000" b="1" dirty="0">
                <a:solidFill>
                  <a:srgbClr val="00B0F0"/>
                </a:solidFill>
                <a:latin typeface="Arial" pitchFamily="34" charset="0"/>
                <a:cs typeface="B Mitra" pitchFamily="2" charset="-78"/>
              </a:rPr>
              <a:t> </a:t>
            </a:r>
            <a:endParaRPr lang="en-US" altLang="en-US" sz="2000" b="1" dirty="0">
              <a:solidFill>
                <a:srgbClr val="00B0F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B Mitra" pitchFamily="2" charset="-78"/>
            </a:endParaRPr>
          </a:p>
        </p:txBody>
      </p:sp>
      <p:sp>
        <p:nvSpPr>
          <p:cNvPr id="993321" name="Text Box 41"/>
          <p:cNvSpPr txBox="1">
            <a:spLocks noChangeArrowheads="1"/>
          </p:cNvSpPr>
          <p:nvPr/>
        </p:nvSpPr>
        <p:spPr bwMode="auto">
          <a:xfrm>
            <a:off x="4499992" y="5589240"/>
            <a:ext cx="1410964" cy="400110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rtl="1" eaLnBrk="0" fontAlgn="base" hangingPunct="0">
              <a:spcBef>
                <a:spcPct val="50000"/>
              </a:spcBef>
              <a:spcAft>
                <a:spcPct val="50000"/>
              </a:spcAft>
              <a:defRPr/>
            </a:pPr>
            <a:r>
              <a:rPr lang="ar-SA" altLang="en-US" sz="2000" b="1" dirty="0">
                <a:solidFill>
                  <a:srgbClr val="00B0F0"/>
                </a:solidFill>
                <a:latin typeface="Arial" pitchFamily="34" charset="0"/>
                <a:cs typeface="B Mitra" pitchFamily="2" charset="-78"/>
              </a:rPr>
              <a:t>انتقال محصول</a:t>
            </a:r>
            <a:endParaRPr lang="en-US" altLang="en-US" sz="2000" b="1" dirty="0">
              <a:solidFill>
                <a:srgbClr val="00B0F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B Mitra" pitchFamily="2" charset="-78"/>
            </a:endParaRPr>
          </a:p>
        </p:txBody>
      </p:sp>
      <p:sp>
        <p:nvSpPr>
          <p:cNvPr id="993322" name="Line 42"/>
          <p:cNvSpPr>
            <a:spLocks noChangeShapeType="1"/>
          </p:cNvSpPr>
          <p:nvPr/>
        </p:nvSpPr>
        <p:spPr bwMode="auto">
          <a:xfrm>
            <a:off x="228600" y="1676400"/>
            <a:ext cx="0" cy="1143000"/>
          </a:xfrm>
          <a:prstGeom prst="line">
            <a:avLst/>
          </a:prstGeom>
          <a:noFill/>
          <a:ln w="57150">
            <a:solidFill>
              <a:schemeClr val="bg1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a-IR">
              <a:solidFill>
                <a:prstClr val="white"/>
              </a:solidFill>
              <a:latin typeface="Garamond" pitchFamily="18" charset="0"/>
              <a:cs typeface="Arial" pitchFamily="34" charset="0"/>
            </a:endParaRPr>
          </a:p>
        </p:txBody>
      </p:sp>
      <p:sp>
        <p:nvSpPr>
          <p:cNvPr id="993323" name="Line 43"/>
          <p:cNvSpPr>
            <a:spLocks noChangeShapeType="1"/>
          </p:cNvSpPr>
          <p:nvPr/>
        </p:nvSpPr>
        <p:spPr bwMode="auto">
          <a:xfrm>
            <a:off x="8001000" y="4343400"/>
            <a:ext cx="0" cy="1143000"/>
          </a:xfrm>
          <a:prstGeom prst="line">
            <a:avLst/>
          </a:prstGeom>
          <a:noFill/>
          <a:ln w="57150">
            <a:solidFill>
              <a:schemeClr val="bg1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a-IR">
              <a:solidFill>
                <a:prstClr val="white"/>
              </a:solidFill>
              <a:latin typeface="Garamond" pitchFamily="18" charset="0"/>
              <a:cs typeface="Arial" pitchFamily="34" charset="0"/>
            </a:endParaRPr>
          </a:p>
        </p:txBody>
      </p:sp>
      <p:pic>
        <p:nvPicPr>
          <p:cNvPr id="993324" name="Picture 44" descr="6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667000" y="4403204"/>
            <a:ext cx="900113" cy="1074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93325" name="Text Box 45"/>
          <p:cNvSpPr txBox="1">
            <a:spLocks noChangeArrowheads="1"/>
          </p:cNvSpPr>
          <p:nvPr/>
        </p:nvSpPr>
        <p:spPr bwMode="auto">
          <a:xfrm>
            <a:off x="2267744" y="5562600"/>
            <a:ext cx="1600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50000"/>
              </a:spcAft>
            </a:pPr>
            <a:r>
              <a:rPr lang="ar-SA" altLang="en-US" sz="2000" b="1" dirty="0">
                <a:solidFill>
                  <a:srgbClr val="00B0F0"/>
                </a:solidFill>
                <a:latin typeface="Arial" pitchFamily="34" charset="0"/>
                <a:cs typeface="B Mitra" pitchFamily="2" charset="-78"/>
              </a:rPr>
              <a:t>دوباره كاري</a:t>
            </a:r>
            <a:r>
              <a:rPr lang="en-US" altLang="en-US" sz="2000" b="1" dirty="0">
                <a:solidFill>
                  <a:srgbClr val="00B0F0"/>
                </a:solidFill>
                <a:latin typeface="Arial" pitchFamily="34" charset="0"/>
                <a:cs typeface="B Mitra" pitchFamily="2" charset="-78"/>
              </a:rPr>
              <a:t> </a:t>
            </a:r>
          </a:p>
        </p:txBody>
      </p:sp>
      <p:sp>
        <p:nvSpPr>
          <p:cNvPr id="993326" name="Text Box 46"/>
          <p:cNvSpPr txBox="1">
            <a:spLocks noChangeArrowheads="1"/>
          </p:cNvSpPr>
          <p:nvPr/>
        </p:nvSpPr>
        <p:spPr bwMode="auto">
          <a:xfrm>
            <a:off x="2404120" y="5025668"/>
            <a:ext cx="1447800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50000"/>
              </a:spcAft>
            </a:pPr>
            <a:r>
              <a:rPr lang="ar-SA" altLang="en-US" sz="1500" b="1" dirty="0">
                <a:solidFill>
                  <a:prstClr val="white"/>
                </a:solidFill>
                <a:latin typeface="Arial" pitchFamily="34" charset="0"/>
                <a:cs typeface="B Mitra" pitchFamily="2" charset="-78"/>
              </a:rPr>
              <a:t>دوباره كاري</a:t>
            </a:r>
            <a:r>
              <a:rPr lang="en-US" altLang="en-US" sz="1500" b="1" dirty="0">
                <a:solidFill>
                  <a:prstClr val="black"/>
                </a:solidFill>
                <a:latin typeface="Arial" pitchFamily="34" charset="0"/>
                <a:cs typeface="B Mitra" pitchFamily="2" charset="-78"/>
              </a:rPr>
              <a:t> </a:t>
            </a:r>
          </a:p>
        </p:txBody>
      </p:sp>
      <p:sp>
        <p:nvSpPr>
          <p:cNvPr id="46" name="Text Box 24"/>
          <p:cNvSpPr txBox="1">
            <a:spLocks noChangeArrowheads="1"/>
          </p:cNvSpPr>
          <p:nvPr/>
        </p:nvSpPr>
        <p:spPr bwMode="auto">
          <a:xfrm>
            <a:off x="210342" y="3977422"/>
            <a:ext cx="854721" cy="400110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rtl="1" eaLnBrk="0" fontAlgn="base" hangingPunct="0">
              <a:spcBef>
                <a:spcPct val="50000"/>
              </a:spcBef>
              <a:spcAft>
                <a:spcPct val="50000"/>
              </a:spcAft>
              <a:defRPr/>
            </a:pPr>
            <a:r>
              <a:rPr lang="fa-IR" altLang="en-US" sz="2000" b="1" dirty="0">
                <a:solidFill>
                  <a:srgbClr val="00B0F0"/>
                </a:solidFill>
                <a:latin typeface="Arial" pitchFamily="34" charset="0"/>
                <a:cs typeface="B Mitra" pitchFamily="2" charset="-78"/>
              </a:rPr>
              <a:t>5</a:t>
            </a:r>
            <a:r>
              <a:rPr lang="en-US" altLang="en-US" sz="2000" b="1" dirty="0">
                <a:solidFill>
                  <a:srgbClr val="00B0F0"/>
                </a:solidFill>
                <a:latin typeface="Arial" pitchFamily="34" charset="0"/>
                <a:cs typeface="B Mitra" pitchFamily="2" charset="-78"/>
              </a:rPr>
              <a:t> </a:t>
            </a:r>
            <a:r>
              <a:rPr lang="ar-SA" altLang="en-US" sz="2000" b="1" dirty="0">
                <a:solidFill>
                  <a:srgbClr val="00B0F0"/>
                </a:solidFill>
                <a:latin typeface="Arial" pitchFamily="34" charset="0"/>
                <a:cs typeface="B Mitra" pitchFamily="2" charset="-78"/>
              </a:rPr>
              <a:t>دقيقه</a:t>
            </a:r>
            <a:endParaRPr lang="en-US" altLang="en-US" sz="2000" dirty="0">
              <a:solidFill>
                <a:srgbClr val="00B0F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B Mitra" pitchFamily="2" charset="-78"/>
            </a:endParaRPr>
          </a:p>
        </p:txBody>
      </p:sp>
      <p:sp>
        <p:nvSpPr>
          <p:cNvPr id="47" name="Text Box 24"/>
          <p:cNvSpPr txBox="1">
            <a:spLocks noChangeArrowheads="1"/>
          </p:cNvSpPr>
          <p:nvPr/>
        </p:nvSpPr>
        <p:spPr bwMode="auto">
          <a:xfrm>
            <a:off x="2658739" y="3977422"/>
            <a:ext cx="854721" cy="400110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rtl="1" eaLnBrk="0" fontAlgn="base" hangingPunct="0">
              <a:spcBef>
                <a:spcPct val="50000"/>
              </a:spcBef>
              <a:spcAft>
                <a:spcPct val="50000"/>
              </a:spcAft>
              <a:defRPr/>
            </a:pPr>
            <a:r>
              <a:rPr lang="fa-IR" altLang="en-US" sz="2000" b="1" dirty="0">
                <a:solidFill>
                  <a:srgbClr val="00B0F0"/>
                </a:solidFill>
                <a:latin typeface="Arial" pitchFamily="34" charset="0"/>
                <a:cs typeface="B Mitra" pitchFamily="2" charset="-78"/>
              </a:rPr>
              <a:t>5</a:t>
            </a:r>
            <a:r>
              <a:rPr lang="en-US" altLang="en-US" sz="2000" b="1" dirty="0">
                <a:solidFill>
                  <a:srgbClr val="00B0F0"/>
                </a:solidFill>
                <a:latin typeface="Arial" pitchFamily="34" charset="0"/>
                <a:cs typeface="B Mitra" pitchFamily="2" charset="-78"/>
              </a:rPr>
              <a:t> </a:t>
            </a:r>
            <a:r>
              <a:rPr lang="ar-SA" altLang="en-US" sz="2000" b="1" dirty="0">
                <a:solidFill>
                  <a:srgbClr val="00B0F0"/>
                </a:solidFill>
                <a:latin typeface="Arial" pitchFamily="34" charset="0"/>
                <a:cs typeface="B Mitra" pitchFamily="2" charset="-78"/>
              </a:rPr>
              <a:t>دقيقه</a:t>
            </a:r>
            <a:endParaRPr lang="en-US" altLang="en-US" sz="2000" dirty="0">
              <a:solidFill>
                <a:srgbClr val="00B0F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B Mitra" pitchFamily="2" charset="-78"/>
            </a:endParaRPr>
          </a:p>
        </p:txBody>
      </p:sp>
      <p:sp>
        <p:nvSpPr>
          <p:cNvPr id="48" name="Text Box 24"/>
          <p:cNvSpPr txBox="1">
            <a:spLocks noChangeArrowheads="1"/>
          </p:cNvSpPr>
          <p:nvPr/>
        </p:nvSpPr>
        <p:spPr bwMode="auto">
          <a:xfrm>
            <a:off x="2493143" y="1556792"/>
            <a:ext cx="854721" cy="400110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rtl="1" eaLnBrk="0" fontAlgn="base" hangingPunct="0">
              <a:spcBef>
                <a:spcPct val="50000"/>
              </a:spcBef>
              <a:spcAft>
                <a:spcPct val="50000"/>
              </a:spcAft>
              <a:defRPr/>
            </a:pPr>
            <a:r>
              <a:rPr lang="fa-IR" altLang="en-US" sz="2000" b="1" dirty="0">
                <a:solidFill>
                  <a:srgbClr val="00B0F0"/>
                </a:solidFill>
                <a:latin typeface="Arial" pitchFamily="34" charset="0"/>
                <a:cs typeface="B Mitra" pitchFamily="2" charset="-78"/>
              </a:rPr>
              <a:t>5</a:t>
            </a:r>
            <a:r>
              <a:rPr lang="en-US" altLang="en-US" sz="2000" b="1" dirty="0">
                <a:solidFill>
                  <a:srgbClr val="00B0F0"/>
                </a:solidFill>
                <a:latin typeface="Arial" pitchFamily="34" charset="0"/>
                <a:cs typeface="B Mitra" pitchFamily="2" charset="-78"/>
              </a:rPr>
              <a:t> </a:t>
            </a:r>
            <a:r>
              <a:rPr lang="ar-SA" altLang="en-US" sz="2000" b="1" dirty="0">
                <a:solidFill>
                  <a:srgbClr val="00B0F0"/>
                </a:solidFill>
                <a:latin typeface="Arial" pitchFamily="34" charset="0"/>
                <a:cs typeface="B Mitra" pitchFamily="2" charset="-78"/>
              </a:rPr>
              <a:t>دقيقه</a:t>
            </a:r>
            <a:endParaRPr lang="en-US" altLang="en-US" sz="2000" dirty="0">
              <a:solidFill>
                <a:srgbClr val="00B0F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B Mitra" pitchFamily="2" charset="-78"/>
            </a:endParaRPr>
          </a:p>
        </p:txBody>
      </p:sp>
      <p:sp>
        <p:nvSpPr>
          <p:cNvPr id="49" name="Text Box 24"/>
          <p:cNvSpPr txBox="1">
            <a:spLocks noChangeArrowheads="1"/>
          </p:cNvSpPr>
          <p:nvPr/>
        </p:nvSpPr>
        <p:spPr bwMode="auto">
          <a:xfrm>
            <a:off x="4644008" y="1372706"/>
            <a:ext cx="854721" cy="400110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rtl="1" eaLnBrk="0" fontAlgn="base" hangingPunct="0">
              <a:spcBef>
                <a:spcPct val="50000"/>
              </a:spcBef>
              <a:spcAft>
                <a:spcPct val="50000"/>
              </a:spcAft>
              <a:defRPr/>
            </a:pPr>
            <a:r>
              <a:rPr lang="fa-IR" altLang="en-US" sz="2000" b="1" dirty="0">
                <a:solidFill>
                  <a:srgbClr val="00B0F0"/>
                </a:solidFill>
                <a:latin typeface="Arial" pitchFamily="34" charset="0"/>
                <a:cs typeface="B Mitra" pitchFamily="2" charset="-78"/>
              </a:rPr>
              <a:t>5</a:t>
            </a:r>
            <a:r>
              <a:rPr lang="en-US" altLang="en-US" sz="2000" b="1" dirty="0">
                <a:solidFill>
                  <a:srgbClr val="00B0F0"/>
                </a:solidFill>
                <a:latin typeface="Arial" pitchFamily="34" charset="0"/>
                <a:cs typeface="B Mitra" pitchFamily="2" charset="-78"/>
              </a:rPr>
              <a:t> </a:t>
            </a:r>
            <a:r>
              <a:rPr lang="ar-SA" altLang="en-US" sz="2000" b="1" dirty="0">
                <a:solidFill>
                  <a:srgbClr val="00B0F0"/>
                </a:solidFill>
                <a:latin typeface="Arial" pitchFamily="34" charset="0"/>
                <a:cs typeface="B Mitra" pitchFamily="2" charset="-78"/>
              </a:rPr>
              <a:t>دقيقه</a:t>
            </a:r>
            <a:endParaRPr lang="en-US" altLang="en-US" sz="2000" dirty="0">
              <a:solidFill>
                <a:srgbClr val="00B0F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B Mitra" pitchFamily="2" charset="-78"/>
            </a:endParaRPr>
          </a:p>
        </p:txBody>
      </p:sp>
      <p:sp>
        <p:nvSpPr>
          <p:cNvPr id="50" name="Text Box 24"/>
          <p:cNvSpPr txBox="1">
            <a:spLocks noChangeArrowheads="1"/>
          </p:cNvSpPr>
          <p:nvPr/>
        </p:nvSpPr>
        <p:spPr bwMode="auto">
          <a:xfrm>
            <a:off x="7131050" y="1187014"/>
            <a:ext cx="854721" cy="400110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rtl="1" eaLnBrk="0" fontAlgn="base" hangingPunct="0">
              <a:spcBef>
                <a:spcPct val="50000"/>
              </a:spcBef>
              <a:spcAft>
                <a:spcPct val="50000"/>
              </a:spcAft>
              <a:defRPr/>
            </a:pPr>
            <a:r>
              <a:rPr lang="fa-IR" altLang="en-US" sz="2000" b="1" dirty="0">
                <a:solidFill>
                  <a:srgbClr val="00B0F0"/>
                </a:solidFill>
                <a:latin typeface="Arial" pitchFamily="34" charset="0"/>
                <a:cs typeface="B Mitra" pitchFamily="2" charset="-78"/>
              </a:rPr>
              <a:t>5</a:t>
            </a:r>
            <a:r>
              <a:rPr lang="en-US" altLang="en-US" sz="2000" b="1" dirty="0">
                <a:solidFill>
                  <a:srgbClr val="00B0F0"/>
                </a:solidFill>
                <a:latin typeface="Arial" pitchFamily="34" charset="0"/>
                <a:cs typeface="B Mitra" pitchFamily="2" charset="-78"/>
              </a:rPr>
              <a:t> </a:t>
            </a:r>
            <a:r>
              <a:rPr lang="ar-SA" altLang="en-US" sz="2000" b="1" dirty="0">
                <a:solidFill>
                  <a:srgbClr val="00B0F0"/>
                </a:solidFill>
                <a:latin typeface="Arial" pitchFamily="34" charset="0"/>
                <a:cs typeface="B Mitra" pitchFamily="2" charset="-78"/>
              </a:rPr>
              <a:t>دقيقه</a:t>
            </a:r>
            <a:endParaRPr lang="en-US" altLang="en-US" sz="2000" dirty="0">
              <a:solidFill>
                <a:srgbClr val="00B0F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B Mitra" pitchFamily="2" charset="-78"/>
            </a:endParaRPr>
          </a:p>
        </p:txBody>
      </p:sp>
      <p:sp>
        <p:nvSpPr>
          <p:cNvPr id="51" name="Text Box 24"/>
          <p:cNvSpPr txBox="1">
            <a:spLocks noChangeArrowheads="1"/>
          </p:cNvSpPr>
          <p:nvPr/>
        </p:nvSpPr>
        <p:spPr bwMode="auto">
          <a:xfrm>
            <a:off x="6866581" y="4181018"/>
            <a:ext cx="854721" cy="400110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rtl="1" eaLnBrk="0" fontAlgn="base" hangingPunct="0">
              <a:spcBef>
                <a:spcPct val="50000"/>
              </a:spcBef>
              <a:spcAft>
                <a:spcPct val="50000"/>
              </a:spcAft>
              <a:defRPr/>
            </a:pPr>
            <a:r>
              <a:rPr lang="fa-IR" altLang="en-US" sz="2000" b="1" dirty="0">
                <a:solidFill>
                  <a:srgbClr val="00B0F0"/>
                </a:solidFill>
                <a:latin typeface="Arial" pitchFamily="34" charset="0"/>
                <a:cs typeface="B Mitra" pitchFamily="2" charset="-78"/>
              </a:rPr>
              <a:t>5</a:t>
            </a:r>
            <a:r>
              <a:rPr lang="en-US" altLang="en-US" sz="2000" b="1" dirty="0">
                <a:solidFill>
                  <a:srgbClr val="00B0F0"/>
                </a:solidFill>
                <a:latin typeface="Arial" pitchFamily="34" charset="0"/>
                <a:cs typeface="B Mitra" pitchFamily="2" charset="-78"/>
              </a:rPr>
              <a:t> </a:t>
            </a:r>
            <a:r>
              <a:rPr lang="ar-SA" altLang="en-US" sz="2000" b="1" dirty="0">
                <a:solidFill>
                  <a:srgbClr val="00B0F0"/>
                </a:solidFill>
                <a:latin typeface="Arial" pitchFamily="34" charset="0"/>
                <a:cs typeface="B Mitra" pitchFamily="2" charset="-78"/>
              </a:rPr>
              <a:t>دقيقه</a:t>
            </a:r>
            <a:endParaRPr lang="en-US" altLang="en-US" sz="2000" dirty="0">
              <a:solidFill>
                <a:srgbClr val="00B0F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B Mitra" pitchFamily="2" charset="-78"/>
            </a:endParaRPr>
          </a:p>
        </p:txBody>
      </p:sp>
      <p:sp>
        <p:nvSpPr>
          <p:cNvPr id="52" name="Text Box 24"/>
          <p:cNvSpPr txBox="1">
            <a:spLocks noChangeArrowheads="1"/>
          </p:cNvSpPr>
          <p:nvPr/>
        </p:nvSpPr>
        <p:spPr bwMode="auto">
          <a:xfrm>
            <a:off x="4644008" y="3854390"/>
            <a:ext cx="854721" cy="400110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rtl="1" eaLnBrk="0" fontAlgn="base" hangingPunct="0">
              <a:spcBef>
                <a:spcPct val="50000"/>
              </a:spcBef>
              <a:spcAft>
                <a:spcPct val="50000"/>
              </a:spcAft>
              <a:defRPr/>
            </a:pPr>
            <a:r>
              <a:rPr lang="fa-IR" altLang="en-US" sz="2000" b="1" dirty="0">
                <a:solidFill>
                  <a:srgbClr val="00B0F0"/>
                </a:solidFill>
                <a:latin typeface="Arial" pitchFamily="34" charset="0"/>
                <a:cs typeface="B Mitra" pitchFamily="2" charset="-78"/>
              </a:rPr>
              <a:t>5</a:t>
            </a:r>
            <a:r>
              <a:rPr lang="en-US" altLang="en-US" sz="2000" b="1" dirty="0">
                <a:solidFill>
                  <a:srgbClr val="00B0F0"/>
                </a:solidFill>
                <a:latin typeface="Arial" pitchFamily="34" charset="0"/>
                <a:cs typeface="B Mitra" pitchFamily="2" charset="-78"/>
              </a:rPr>
              <a:t> </a:t>
            </a:r>
            <a:r>
              <a:rPr lang="ar-SA" altLang="en-US" sz="2000" b="1" dirty="0">
                <a:solidFill>
                  <a:srgbClr val="00B0F0"/>
                </a:solidFill>
                <a:latin typeface="Arial" pitchFamily="34" charset="0"/>
                <a:cs typeface="B Mitra" pitchFamily="2" charset="-78"/>
              </a:rPr>
              <a:t>دقيقه</a:t>
            </a:r>
            <a:endParaRPr lang="en-US" altLang="en-US" sz="2000" dirty="0">
              <a:solidFill>
                <a:srgbClr val="00B0F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B Mitra" pitchFamily="2" charset="-78"/>
            </a:endParaRPr>
          </a:p>
        </p:txBody>
      </p:sp>
      <p:sp>
        <p:nvSpPr>
          <p:cNvPr id="53" name="Rectangle 7"/>
          <p:cNvSpPr txBox="1">
            <a:spLocks noRot="1" noChangeArrowheads="1"/>
          </p:cNvSpPr>
          <p:nvPr/>
        </p:nvSpPr>
        <p:spPr>
          <a:xfrm>
            <a:off x="2627784" y="149557"/>
            <a:ext cx="6170202" cy="831171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fa-IR" altLang="en-US" sz="3000" dirty="0">
                <a:solidFill>
                  <a:schemeClr val="accent3"/>
                </a:solidFill>
                <a:cs typeface="B Titr" panose="00000700000000000000" pitchFamily="2" charset="-78"/>
              </a:rPr>
              <a:t>چند دقیقه از فرایندهای زیر اتلاف نیستند؟</a:t>
            </a:r>
            <a:endParaRPr lang="en-US" altLang="en-US" sz="3000" dirty="0">
              <a:solidFill>
                <a:schemeClr val="accent3"/>
              </a:solidFill>
              <a:cs typeface="B Titr" panose="00000700000000000000" pitchFamily="2" charset="-78"/>
            </a:endParaRPr>
          </a:p>
        </p:txBody>
      </p:sp>
      <p:sp>
        <p:nvSpPr>
          <p:cNvPr id="54" name="Rectangle 53"/>
          <p:cNvSpPr/>
          <p:nvPr/>
        </p:nvSpPr>
        <p:spPr>
          <a:xfrm rot="1140158">
            <a:off x="798451" y="2488975"/>
            <a:ext cx="7704856" cy="1246495"/>
          </a:xfrm>
          <a:prstGeom prst="rect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rtl="1" fontAlgn="base">
              <a:lnSpc>
                <a:spcPts val="3000"/>
              </a:lnSpc>
              <a:buClr>
                <a:srgbClr val="FFE945"/>
              </a:buClr>
            </a:pPr>
            <a:endParaRPr lang="fa-IR" altLang="ar-SA" sz="2400" b="1" dirty="0">
              <a:latin typeface="Tahoma" pitchFamily="34" charset="0"/>
              <a:cs typeface="B Mitra" pitchFamily="2" charset="-78"/>
            </a:endParaRPr>
          </a:p>
          <a:p>
            <a:pPr algn="ctr" rtl="1" fontAlgn="base">
              <a:lnSpc>
                <a:spcPts val="3000"/>
              </a:lnSpc>
              <a:buClr>
                <a:srgbClr val="FFE945"/>
              </a:buClr>
            </a:pPr>
            <a:r>
              <a:rPr lang="fa-IR" altLang="ar-SA" sz="2400" b="1" dirty="0">
                <a:latin typeface="Tahoma" pitchFamily="34" charset="0"/>
                <a:cs typeface="B Mitra" pitchFamily="2" charset="-78"/>
              </a:rPr>
              <a:t>پردازش شامل باز کردن جعبه، پانچ قطعه و پلیسه‌گیری دستی است.</a:t>
            </a:r>
          </a:p>
          <a:p>
            <a:pPr algn="ctr" rtl="1" fontAlgn="base">
              <a:lnSpc>
                <a:spcPts val="3000"/>
              </a:lnSpc>
              <a:buClr>
                <a:srgbClr val="FFE945"/>
              </a:buClr>
            </a:pPr>
            <a:endParaRPr lang="fa-IR" altLang="ar-SA" sz="2400" b="1" dirty="0">
              <a:latin typeface="Tahoma" pitchFamily="34" charset="0"/>
              <a:cs typeface="B Mitra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419834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933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93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933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93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933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933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93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93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933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93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932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932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932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932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933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933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93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9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9932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9932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9932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9932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9933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993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993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993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9932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9932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99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99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9933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9933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993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993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9933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9933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993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993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9933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9933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9933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9933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500" fill="hold"/>
                                        <p:tgtEl>
                                          <p:spTgt spid="9932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993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3" dur="500" fill="hold"/>
                                        <p:tgtEl>
                                          <p:spTgt spid="9933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" dur="500" fill="hold"/>
                                        <p:tgtEl>
                                          <p:spTgt spid="9933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9" dur="500" fill="hold"/>
                                        <p:tgtEl>
                                          <p:spTgt spid="9933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0" dur="500" fill="hold"/>
                                        <p:tgtEl>
                                          <p:spTgt spid="9933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5" dur="500" fill="hold"/>
                                        <p:tgtEl>
                                          <p:spTgt spid="9933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6" dur="500" fill="hold"/>
                                        <p:tgtEl>
                                          <p:spTgt spid="9933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7" dur="500" fill="hold"/>
                                        <p:tgtEl>
                                          <p:spTgt spid="9932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8" dur="500" fill="hold"/>
                                        <p:tgtEl>
                                          <p:spTgt spid="9932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3" dur="500" fill="hold"/>
                                        <p:tgtEl>
                                          <p:spTgt spid="993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4" dur="500" fill="hold"/>
                                        <p:tgtEl>
                                          <p:spTgt spid="993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9" dur="500" fill="hold"/>
                                        <p:tgtEl>
                                          <p:spTgt spid="9933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0" dur="500" fill="hold"/>
                                        <p:tgtEl>
                                          <p:spTgt spid="9933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1" dur="500" fill="hold"/>
                                        <p:tgtEl>
                                          <p:spTgt spid="9932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2" dur="500" fill="hold"/>
                                        <p:tgtEl>
                                          <p:spTgt spid="9932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7" dur="500" fill="hold"/>
                                        <p:tgtEl>
                                          <p:spTgt spid="9932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8" dur="500" fill="hold"/>
                                        <p:tgtEl>
                                          <p:spTgt spid="9932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3" dur="500" fill="hold"/>
                                        <p:tgtEl>
                                          <p:spTgt spid="9933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4" dur="500" fill="hold"/>
                                        <p:tgtEl>
                                          <p:spTgt spid="9933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9" dur="500" fill="hold"/>
                                        <p:tgtEl>
                                          <p:spTgt spid="9933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0" dur="500" fill="hold"/>
                                        <p:tgtEl>
                                          <p:spTgt spid="9933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1" dur="500" fill="hold"/>
                                        <p:tgtEl>
                                          <p:spTgt spid="9933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2" dur="500" fill="hold"/>
                                        <p:tgtEl>
                                          <p:spTgt spid="9933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7" dur="500" fill="hold"/>
                                        <p:tgtEl>
                                          <p:spTgt spid="9932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8" dur="500" fill="hold"/>
                                        <p:tgtEl>
                                          <p:spTgt spid="9932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3287" grpId="0" animBg="1"/>
      <p:bldP spid="993292" grpId="0" animBg="1"/>
      <p:bldP spid="993293" grpId="0" animBg="1"/>
      <p:bldP spid="993294" grpId="0" animBg="1"/>
      <p:bldP spid="993295" grpId="0" animBg="1"/>
      <p:bldP spid="993296" grpId="0" animBg="1"/>
      <p:bldP spid="993297" grpId="0" animBg="1"/>
      <p:bldP spid="993298" grpId="0" animBg="1"/>
      <p:bldP spid="993300" grpId="0" autoUpdateAnimBg="0"/>
      <p:bldP spid="993302" grpId="0" animBg="1"/>
      <p:bldP spid="993303" grpId="0" animBg="1"/>
      <p:bldP spid="993304" grpId="0" autoUpdateAnimBg="0"/>
      <p:bldP spid="993312" grpId="0" autoUpdateAnimBg="0"/>
      <p:bldP spid="993313" grpId="0" autoUpdateAnimBg="0"/>
      <p:bldP spid="993314" grpId="0" autoUpdateAnimBg="0"/>
      <p:bldP spid="993315" grpId="0" autoUpdateAnimBg="0"/>
      <p:bldP spid="993316" grpId="0" autoUpdateAnimBg="0"/>
      <p:bldP spid="993317" grpId="0" autoUpdateAnimBg="0"/>
      <p:bldP spid="993318" grpId="0" autoUpdateAnimBg="0"/>
      <p:bldP spid="993319" grpId="0" autoUpdateAnimBg="0"/>
      <p:bldP spid="993320" grpId="0" autoUpdateAnimBg="0"/>
      <p:bldP spid="993321" grpId="0" autoUpdateAnimBg="0"/>
      <p:bldP spid="993322" grpId="0" animBg="1"/>
      <p:bldP spid="993323" grpId="0" animBg="1"/>
      <p:bldP spid="993325" grpId="0" autoUpdateAnimBg="0"/>
      <p:bldP spid="993326" grpId="0" autoUpdateAnimBg="0"/>
      <p:bldP spid="46" grpId="0" autoUpdateAnimBg="0"/>
      <p:bldP spid="47" grpId="0" autoUpdateAnimBg="0"/>
      <p:bldP spid="48" grpId="0" autoUpdateAnimBg="0"/>
      <p:bldP spid="49" grpId="0" autoUpdateAnimBg="0"/>
      <p:bldP spid="50" grpId="0" autoUpdateAnimBg="0"/>
      <p:bldP spid="51" grpId="0" autoUpdateAnimBg="0"/>
      <p:bldP spid="52" grpId="0" autoUpdateAnimBg="0"/>
      <p:bldP spid="5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  <a14:imgEffect>
                      <a14:brightnessContrast bright="25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580" y="260648"/>
            <a:ext cx="8304840" cy="61926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613" y="1720318"/>
            <a:ext cx="6217829" cy="2603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4593" y="4763568"/>
            <a:ext cx="6181310" cy="1129800"/>
          </a:xfrm>
          <a:prstGeom prst="rect">
            <a:avLst/>
          </a:prstGeom>
        </p:spPr>
      </p:pic>
      <p:sp>
        <p:nvSpPr>
          <p:cNvPr id="5" name="Isosceles Triangle 4"/>
          <p:cNvSpPr/>
          <p:nvPr/>
        </p:nvSpPr>
        <p:spPr>
          <a:xfrm rot="5400000">
            <a:off x="319056" y="410989"/>
            <a:ext cx="365760" cy="182880"/>
          </a:xfrm>
          <a:prstGeom prst="triangle">
            <a:avLst/>
          </a:prstGeom>
          <a:solidFill>
            <a:schemeClr val="bg1"/>
          </a:solidFill>
          <a:ln w="19050" cap="flat" cmpd="sng" algn="ctr">
            <a:solidFill>
              <a:schemeClr val="bg1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endParaRPr lang="en-US" kern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9" name="Rectangle 7"/>
          <p:cNvSpPr txBox="1">
            <a:spLocks noRot="1" noChangeArrowheads="1"/>
          </p:cNvSpPr>
          <p:nvPr/>
        </p:nvSpPr>
        <p:spPr>
          <a:xfrm>
            <a:off x="1691680" y="565200"/>
            <a:ext cx="5294040" cy="715268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fa-IR" altLang="en-US" sz="3500" dirty="0">
                <a:solidFill>
                  <a:schemeClr val="accent3"/>
                </a:solidFill>
                <a:cs typeface="B Titr" panose="00000700000000000000" pitchFamily="2" charset="-78"/>
              </a:rPr>
              <a:t>ناب: افزایش ارزش برای مشتری</a:t>
            </a:r>
            <a:endParaRPr lang="en-US" altLang="en-US" sz="3500" dirty="0">
              <a:solidFill>
                <a:schemeClr val="accent3"/>
              </a:solidFill>
              <a:cs typeface="B Titr" panose="00000700000000000000" pitchFamily="2" charset="-78"/>
            </a:endParaRPr>
          </a:p>
        </p:txBody>
      </p:sp>
      <p:sp>
        <p:nvSpPr>
          <p:cNvPr id="10" name="Isosceles Triangle 9"/>
          <p:cNvSpPr/>
          <p:nvPr/>
        </p:nvSpPr>
        <p:spPr>
          <a:xfrm rot="5400000">
            <a:off x="265231" y="346368"/>
            <a:ext cx="365760" cy="182880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7072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Marquee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3623</TotalTime>
  <Words>1582</Words>
  <Application>Microsoft Office PowerPoint</Application>
  <PresentationFormat>On-screen Show (4:3)</PresentationFormat>
  <Paragraphs>262</Paragraphs>
  <Slides>34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51" baseType="lpstr">
      <vt:lpstr>2  Mitra</vt:lpstr>
      <vt:lpstr>Amaze</vt:lpstr>
      <vt:lpstr>Arial</vt:lpstr>
      <vt:lpstr>B Mitra</vt:lpstr>
      <vt:lpstr>B Titr</vt:lpstr>
      <vt:lpstr>Calibri</vt:lpstr>
      <vt:lpstr>Calibri Light</vt:lpstr>
      <vt:lpstr>Franklin Gothic Book</vt:lpstr>
      <vt:lpstr>Garamond</vt:lpstr>
      <vt:lpstr>Lotus</vt:lpstr>
      <vt:lpstr>Mangal</vt:lpstr>
      <vt:lpstr>Tahoma</vt:lpstr>
      <vt:lpstr>Tahoma (Arabic)</vt:lpstr>
      <vt:lpstr>Times New Roman</vt:lpstr>
      <vt:lpstr>Wingdings</vt:lpstr>
      <vt:lpstr>Wingdings 2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پنج اصل تفکر ناب برای  شناسایی ریشه مشکل و حذف آن</vt:lpstr>
      <vt:lpstr>اصل اول: تعریف ارزش از نگاه مشتری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اصل اول: تعریف ارزش از نگاه مشتری</vt:lpstr>
      <vt:lpstr>بهره وری را محاسبه کنید.</vt:lpstr>
      <vt:lpstr>PowerPoint Presentation</vt:lpstr>
      <vt:lpstr>چگونه اتلاف‌ها را در جریان ارزش خود ببینیم؟ نقشه جريان ارزش با خط زمان</vt:lpstr>
      <vt:lpstr>چگونه اتلاف‌ها را در جریان ارزش خود ببینیم؟ نقشه جريان ارزش با خط زمان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سيستم سوپرماركت كششي: حالت ساده</vt:lpstr>
      <vt:lpstr>نقشه جريان ارزش با خط زمان</vt:lpstr>
      <vt:lpstr>نقشه جريان ارزش وضع آینده پس از پیاده‌سازی اصول تفکر ناب</vt:lpstr>
      <vt:lpstr>چگونه اتلاف‌ها را در جریان ارزش خود ببینیم؟ نقشه جريان ارزش با خط زمان</vt:lpstr>
      <vt:lpstr>چگونه اتلاف‌ها را در جریان ارزش خود ببینیم؟ نقشه جريان ارزش وضع آینده</vt:lpstr>
      <vt:lpstr>PowerPoint Presentation</vt:lpstr>
      <vt:lpstr>PowerPoint Presentation</vt:lpstr>
      <vt:lpstr>یک گزارش A3 نمونه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Lean Leader Ship: Manging by learn</dc:title>
  <dc:creator>Kazem</dc:creator>
  <cp:lastModifiedBy>Nabandishan</cp:lastModifiedBy>
  <cp:revision>366</cp:revision>
  <dcterms:created xsi:type="dcterms:W3CDTF">2021-05-09T06:32:13Z</dcterms:created>
  <dcterms:modified xsi:type="dcterms:W3CDTF">2023-08-30T10:51:40Z</dcterms:modified>
</cp:coreProperties>
</file>